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5.xml" ContentType="application/vnd.openxmlformats-officedocument.presentationml.tags+xml"/>
  <Override PartName="/ppt/notesSlides/notesSlide13.xml" ContentType="application/vnd.openxmlformats-officedocument.presentationml.notesSlide+xml"/>
  <Override PartName="/ppt/tags/tag6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7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33"/>
  </p:notesMasterIdLst>
  <p:sldIdLst>
    <p:sldId id="256" r:id="rId2"/>
    <p:sldId id="391" r:id="rId3"/>
    <p:sldId id="392" r:id="rId4"/>
    <p:sldId id="378" r:id="rId5"/>
    <p:sldId id="384" r:id="rId6"/>
    <p:sldId id="394" r:id="rId7"/>
    <p:sldId id="395" r:id="rId8"/>
    <p:sldId id="387" r:id="rId9"/>
    <p:sldId id="264" r:id="rId10"/>
    <p:sldId id="344" r:id="rId11"/>
    <p:sldId id="263" r:id="rId12"/>
    <p:sldId id="352" r:id="rId13"/>
    <p:sldId id="267" r:id="rId14"/>
    <p:sldId id="407" r:id="rId15"/>
    <p:sldId id="400" r:id="rId16"/>
    <p:sldId id="295" r:id="rId17"/>
    <p:sldId id="401" r:id="rId18"/>
    <p:sldId id="404" r:id="rId19"/>
    <p:sldId id="405" r:id="rId20"/>
    <p:sldId id="406" r:id="rId21"/>
    <p:sldId id="408" r:id="rId22"/>
    <p:sldId id="402" r:id="rId23"/>
    <p:sldId id="271" r:id="rId24"/>
    <p:sldId id="398" r:id="rId25"/>
    <p:sldId id="399" r:id="rId26"/>
    <p:sldId id="403" r:id="rId27"/>
    <p:sldId id="371" r:id="rId28"/>
    <p:sldId id="369" r:id="rId29"/>
    <p:sldId id="367" r:id="rId30"/>
    <p:sldId id="390" r:id="rId31"/>
    <p:sldId id="261" r:id="rId32"/>
  </p:sldIdLst>
  <p:sldSz cx="12192000" cy="6858000"/>
  <p:notesSz cx="12192000" cy="6858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Source Sans Pro" panose="020B0503030403020204" pitchFamily="34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B1A71C-490B-4144-BE60-B3FA66BE9F48}" v="4" dt="2023-06-01T17:18:22.7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39" autoAdjust="0"/>
    <p:restoredTop sz="95181" autoAdjust="0"/>
  </p:normalViewPr>
  <p:slideViewPr>
    <p:cSldViewPr snapToGrid="0" snapToObjects="1">
      <p:cViewPr varScale="1">
        <p:scale>
          <a:sx n="83" d="100"/>
          <a:sy n="83" d="100"/>
        </p:scale>
        <p:origin x="209" y="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rrin, Steven" userId="d5b362e7-e949-406d-8e4b-b090bb5aa72f" providerId="ADAL" clId="{B3B1A71C-490B-4144-BE60-B3FA66BE9F48}"/>
    <pc:docChg chg="undo custSel addSld modSld">
      <pc:chgData name="Sherrin, Steven" userId="d5b362e7-e949-406d-8e4b-b090bb5aa72f" providerId="ADAL" clId="{B3B1A71C-490B-4144-BE60-B3FA66BE9F48}" dt="2023-06-01T17:19:47.327" v="88" actId="207"/>
      <pc:docMkLst>
        <pc:docMk/>
      </pc:docMkLst>
      <pc:sldChg chg="addSp delSp modSp mod">
        <pc:chgData name="Sherrin, Steven" userId="d5b362e7-e949-406d-8e4b-b090bb5aa72f" providerId="ADAL" clId="{B3B1A71C-490B-4144-BE60-B3FA66BE9F48}" dt="2023-06-01T16:56:12.346" v="23" actId="1076"/>
        <pc:sldMkLst>
          <pc:docMk/>
          <pc:sldMk cId="0" sldId="256"/>
        </pc:sldMkLst>
        <pc:spChg chg="del">
          <ac:chgData name="Sherrin, Steven" userId="d5b362e7-e949-406d-8e4b-b090bb5aa72f" providerId="ADAL" clId="{B3B1A71C-490B-4144-BE60-B3FA66BE9F48}" dt="2023-06-01T16:55:53.796" v="0" actId="478"/>
          <ac:spMkLst>
            <pc:docMk/>
            <pc:sldMk cId="0" sldId="256"/>
            <ac:spMk id="8" creationId="{00000000-0000-0000-0000-000000000000}"/>
          </ac:spMkLst>
        </pc:spChg>
        <pc:spChg chg="mod">
          <ac:chgData name="Sherrin, Steven" userId="d5b362e7-e949-406d-8e4b-b090bb5aa72f" providerId="ADAL" clId="{B3B1A71C-490B-4144-BE60-B3FA66BE9F48}" dt="2023-06-01T16:56:04.335" v="3" actId="1076"/>
          <ac:spMkLst>
            <pc:docMk/>
            <pc:sldMk cId="0" sldId="256"/>
            <ac:spMk id="9" creationId="{00000000-0000-0000-0000-000000000000}"/>
          </ac:spMkLst>
        </pc:spChg>
        <pc:spChg chg="add mod">
          <ac:chgData name="Sherrin, Steven" userId="d5b362e7-e949-406d-8e4b-b090bb5aa72f" providerId="ADAL" clId="{B3B1A71C-490B-4144-BE60-B3FA66BE9F48}" dt="2023-06-01T16:56:12.346" v="23" actId="1076"/>
          <ac:spMkLst>
            <pc:docMk/>
            <pc:sldMk cId="0" sldId="256"/>
            <ac:spMk id="10" creationId="{E7682593-BBA1-2642-7918-6CEB0A979FE5}"/>
          </ac:spMkLst>
        </pc:spChg>
      </pc:sldChg>
      <pc:sldChg chg="addSp delSp modSp mod">
        <pc:chgData name="Sherrin, Steven" userId="d5b362e7-e949-406d-8e4b-b090bb5aa72f" providerId="ADAL" clId="{B3B1A71C-490B-4144-BE60-B3FA66BE9F48}" dt="2023-06-01T17:17:24.226" v="41" actId="1076"/>
        <pc:sldMkLst>
          <pc:docMk/>
          <pc:sldMk cId="2616522651" sldId="295"/>
        </pc:sldMkLst>
        <pc:spChg chg="add del">
          <ac:chgData name="Sherrin, Steven" userId="d5b362e7-e949-406d-8e4b-b090bb5aa72f" providerId="ADAL" clId="{B3B1A71C-490B-4144-BE60-B3FA66BE9F48}" dt="2023-06-01T17:16:35.293" v="32" actId="478"/>
          <ac:spMkLst>
            <pc:docMk/>
            <pc:sldMk cId="2616522651" sldId="295"/>
            <ac:spMk id="3" creationId="{0265842B-799B-583B-6E6D-0485BA85BDA2}"/>
          </ac:spMkLst>
        </pc:spChg>
        <pc:spChg chg="mod">
          <ac:chgData name="Sherrin, Steven" userId="d5b362e7-e949-406d-8e4b-b090bb5aa72f" providerId="ADAL" clId="{B3B1A71C-490B-4144-BE60-B3FA66BE9F48}" dt="2023-06-01T17:16:43.323" v="34" actId="1076"/>
          <ac:spMkLst>
            <pc:docMk/>
            <pc:sldMk cId="2616522651" sldId="295"/>
            <ac:spMk id="4" creationId="{00000000-0000-0000-0000-000000000000}"/>
          </ac:spMkLst>
        </pc:spChg>
        <pc:graphicFrameChg chg="del mod modGraphic">
          <ac:chgData name="Sherrin, Steven" userId="d5b362e7-e949-406d-8e4b-b090bb5aa72f" providerId="ADAL" clId="{B3B1A71C-490B-4144-BE60-B3FA66BE9F48}" dt="2023-06-01T17:17:01.632" v="36" actId="478"/>
          <ac:graphicFrameMkLst>
            <pc:docMk/>
            <pc:sldMk cId="2616522651" sldId="295"/>
            <ac:graphicFrameMk id="9" creationId="{46B87A0E-98A9-ADD8-7390-A1828D236242}"/>
          </ac:graphicFrameMkLst>
        </pc:graphicFrameChg>
        <pc:picChg chg="del mod">
          <ac:chgData name="Sherrin, Steven" userId="d5b362e7-e949-406d-8e4b-b090bb5aa72f" providerId="ADAL" clId="{B3B1A71C-490B-4144-BE60-B3FA66BE9F48}" dt="2023-06-01T17:17:01.632" v="36" actId="478"/>
          <ac:picMkLst>
            <pc:docMk/>
            <pc:sldMk cId="2616522651" sldId="295"/>
            <ac:picMk id="5" creationId="{00000000-0000-0000-0000-000000000000}"/>
          </ac:picMkLst>
        </pc:picChg>
        <pc:picChg chg="add mod">
          <ac:chgData name="Sherrin, Steven" userId="d5b362e7-e949-406d-8e4b-b090bb5aa72f" providerId="ADAL" clId="{B3B1A71C-490B-4144-BE60-B3FA66BE9F48}" dt="2023-06-01T17:17:24.226" v="41" actId="1076"/>
          <ac:picMkLst>
            <pc:docMk/>
            <pc:sldMk cId="2616522651" sldId="295"/>
            <ac:picMk id="7" creationId="{106D3623-FBB5-EAE0-C235-1E540BB8871C}"/>
          </ac:picMkLst>
        </pc:picChg>
      </pc:sldChg>
      <pc:sldChg chg="modSp mod">
        <pc:chgData name="Sherrin, Steven" userId="d5b362e7-e949-406d-8e4b-b090bb5aa72f" providerId="ADAL" clId="{B3B1A71C-490B-4144-BE60-B3FA66BE9F48}" dt="2023-06-01T17:15:31.384" v="25" actId="313"/>
        <pc:sldMkLst>
          <pc:docMk/>
          <pc:sldMk cId="860006900" sldId="400"/>
        </pc:sldMkLst>
        <pc:spChg chg="mod">
          <ac:chgData name="Sherrin, Steven" userId="d5b362e7-e949-406d-8e4b-b090bb5aa72f" providerId="ADAL" clId="{B3B1A71C-490B-4144-BE60-B3FA66BE9F48}" dt="2023-06-01T17:15:31.384" v="25" actId="313"/>
          <ac:spMkLst>
            <pc:docMk/>
            <pc:sldMk cId="860006900" sldId="400"/>
            <ac:spMk id="2" creationId="{429DA97F-503E-A4D4-C3E8-30393D131758}"/>
          </ac:spMkLst>
        </pc:spChg>
      </pc:sldChg>
      <pc:sldChg chg="modSp mod">
        <pc:chgData name="Sherrin, Steven" userId="d5b362e7-e949-406d-8e4b-b090bb5aa72f" providerId="ADAL" clId="{B3B1A71C-490B-4144-BE60-B3FA66BE9F48}" dt="2023-06-01T17:17:32.767" v="43" actId="313"/>
        <pc:sldMkLst>
          <pc:docMk/>
          <pc:sldMk cId="117845885" sldId="401"/>
        </pc:sldMkLst>
        <pc:spChg chg="mod">
          <ac:chgData name="Sherrin, Steven" userId="d5b362e7-e949-406d-8e4b-b090bb5aa72f" providerId="ADAL" clId="{B3B1A71C-490B-4144-BE60-B3FA66BE9F48}" dt="2023-06-01T17:17:32.767" v="43" actId="313"/>
          <ac:spMkLst>
            <pc:docMk/>
            <pc:sldMk cId="117845885" sldId="401"/>
            <ac:spMk id="2" creationId="{429DA97F-503E-A4D4-C3E8-30393D131758}"/>
          </ac:spMkLst>
        </pc:spChg>
      </pc:sldChg>
      <pc:sldChg chg="addSp modSp add mod">
        <pc:chgData name="Sherrin, Steven" userId="d5b362e7-e949-406d-8e4b-b090bb5aa72f" providerId="ADAL" clId="{B3B1A71C-490B-4144-BE60-B3FA66BE9F48}" dt="2023-06-01T17:19:47.327" v="88" actId="207"/>
        <pc:sldMkLst>
          <pc:docMk/>
          <pc:sldMk cId="3966177430" sldId="408"/>
        </pc:sldMkLst>
        <pc:spChg chg="mod">
          <ac:chgData name="Sherrin, Steven" userId="d5b362e7-e949-406d-8e4b-b090bb5aa72f" providerId="ADAL" clId="{B3B1A71C-490B-4144-BE60-B3FA66BE9F48}" dt="2023-06-01T17:18:02.314" v="45" actId="1076"/>
          <ac:spMkLst>
            <pc:docMk/>
            <pc:sldMk cId="3966177430" sldId="408"/>
            <ac:spMk id="3" creationId="{C6651EB6-AF4E-96F7-C5E9-926779AE4607}"/>
          </ac:spMkLst>
        </pc:spChg>
        <pc:spChg chg="add mod">
          <ac:chgData name="Sherrin, Steven" userId="d5b362e7-e949-406d-8e4b-b090bb5aa72f" providerId="ADAL" clId="{B3B1A71C-490B-4144-BE60-B3FA66BE9F48}" dt="2023-06-01T17:19:28.869" v="85" actId="207"/>
          <ac:spMkLst>
            <pc:docMk/>
            <pc:sldMk cId="3966177430" sldId="408"/>
            <ac:spMk id="5" creationId="{5266E204-3662-1FE5-CF32-9CBDE5B3B6B3}"/>
          </ac:spMkLst>
        </pc:spChg>
        <pc:spChg chg="add mod">
          <ac:chgData name="Sherrin, Steven" userId="d5b362e7-e949-406d-8e4b-b090bb5aa72f" providerId="ADAL" clId="{B3B1A71C-490B-4144-BE60-B3FA66BE9F48}" dt="2023-06-01T17:18:27.523" v="79" actId="1076"/>
          <ac:spMkLst>
            <pc:docMk/>
            <pc:sldMk cId="3966177430" sldId="408"/>
            <ac:spMk id="6" creationId="{30C2CC69-07A0-A27D-1363-22AF213B763F}"/>
          </ac:spMkLst>
        </pc:spChg>
        <pc:spChg chg="add mod">
          <ac:chgData name="Sherrin, Steven" userId="d5b362e7-e949-406d-8e4b-b090bb5aa72f" providerId="ADAL" clId="{B3B1A71C-490B-4144-BE60-B3FA66BE9F48}" dt="2023-06-01T17:19:47.327" v="88" actId="207"/>
          <ac:spMkLst>
            <pc:docMk/>
            <pc:sldMk cId="3966177430" sldId="408"/>
            <ac:spMk id="8" creationId="{ED5AED2D-C1BE-CA02-2803-ECB863700765}"/>
          </ac:spMkLst>
        </pc:spChg>
        <pc:spChg chg="mod">
          <ac:chgData name="Sherrin, Steven" userId="d5b362e7-e949-406d-8e4b-b090bb5aa72f" providerId="ADAL" clId="{B3B1A71C-490B-4144-BE60-B3FA66BE9F48}" dt="2023-06-01T17:18:02.314" v="45" actId="1076"/>
          <ac:spMkLst>
            <pc:docMk/>
            <pc:sldMk cId="3966177430" sldId="408"/>
            <ac:spMk id="9" creationId="{02B8367D-0927-3ECD-A081-C2526D8C8899}"/>
          </ac:spMkLst>
        </pc:spChg>
        <pc:spChg chg="mod">
          <ac:chgData name="Sherrin, Steven" userId="d5b362e7-e949-406d-8e4b-b090bb5aa72f" providerId="ADAL" clId="{B3B1A71C-490B-4144-BE60-B3FA66BE9F48}" dt="2023-06-01T17:18:02.314" v="45" actId="1076"/>
          <ac:spMkLst>
            <pc:docMk/>
            <pc:sldMk cId="3966177430" sldId="408"/>
            <ac:spMk id="10" creationId="{1AE30200-03EE-195F-188C-3BF73B63C0C4}"/>
          </ac:spMkLst>
        </pc:spChg>
        <pc:spChg chg="add mod">
          <ac:chgData name="Sherrin, Steven" userId="d5b362e7-e949-406d-8e4b-b090bb5aa72f" providerId="ADAL" clId="{B3B1A71C-490B-4144-BE60-B3FA66BE9F48}" dt="2023-06-01T17:18:27.523" v="79" actId="1076"/>
          <ac:spMkLst>
            <pc:docMk/>
            <pc:sldMk cId="3966177430" sldId="408"/>
            <ac:spMk id="11" creationId="{53E42C8E-C7EA-D443-6643-35F0DDD3907E}"/>
          </ac:spMkLst>
        </pc:spChg>
        <pc:spChg chg="mod">
          <ac:chgData name="Sherrin, Steven" userId="d5b362e7-e949-406d-8e4b-b090bb5aa72f" providerId="ADAL" clId="{B3B1A71C-490B-4144-BE60-B3FA66BE9F48}" dt="2023-06-01T17:18:02.314" v="45" actId="1076"/>
          <ac:spMkLst>
            <pc:docMk/>
            <pc:sldMk cId="3966177430" sldId="408"/>
            <ac:spMk id="12" creationId="{4CDEB313-2510-40C9-0DDA-7B742C5B70ED}"/>
          </ac:spMkLst>
        </pc:spChg>
        <pc:spChg chg="mod">
          <ac:chgData name="Sherrin, Steven" userId="d5b362e7-e949-406d-8e4b-b090bb5aa72f" providerId="ADAL" clId="{B3B1A71C-490B-4144-BE60-B3FA66BE9F48}" dt="2023-06-01T17:18:02.314" v="45" actId="1076"/>
          <ac:spMkLst>
            <pc:docMk/>
            <pc:sldMk cId="3966177430" sldId="408"/>
            <ac:spMk id="13" creationId="{2BCEF686-8660-50C4-5DA5-60B902C20315}"/>
          </ac:spMkLst>
        </pc:spChg>
        <pc:spChg chg="add mod">
          <ac:chgData name="Sherrin, Steven" userId="d5b362e7-e949-406d-8e4b-b090bb5aa72f" providerId="ADAL" clId="{B3B1A71C-490B-4144-BE60-B3FA66BE9F48}" dt="2023-06-01T17:18:27.523" v="79" actId="1076"/>
          <ac:spMkLst>
            <pc:docMk/>
            <pc:sldMk cId="3966177430" sldId="408"/>
            <ac:spMk id="15" creationId="{6C2FBF2D-ED04-10AD-F888-2367537ED932}"/>
          </ac:spMkLst>
        </pc:spChg>
        <pc:spChg chg="mod">
          <ac:chgData name="Sherrin, Steven" userId="d5b362e7-e949-406d-8e4b-b090bb5aa72f" providerId="ADAL" clId="{B3B1A71C-490B-4144-BE60-B3FA66BE9F48}" dt="2023-06-01T17:18:17.796" v="77" actId="207"/>
          <ac:spMkLst>
            <pc:docMk/>
            <pc:sldMk cId="3966177430" sldId="408"/>
            <ac:spMk id="16" creationId="{AD1643AF-180C-9CA5-FF44-E1FF96E977B1}"/>
          </ac:spMkLst>
        </pc:spChg>
        <pc:picChg chg="mod">
          <ac:chgData name="Sherrin, Steven" userId="d5b362e7-e949-406d-8e4b-b090bb5aa72f" providerId="ADAL" clId="{B3B1A71C-490B-4144-BE60-B3FA66BE9F48}" dt="2023-06-01T17:18:02.314" v="45" actId="1076"/>
          <ac:picMkLst>
            <pc:docMk/>
            <pc:sldMk cId="3966177430" sldId="408"/>
            <ac:picMk id="2" creationId="{D6290026-DA6B-9A42-18C1-9244B543B0B0}"/>
          </ac:picMkLst>
        </pc:picChg>
        <pc:picChg chg="add mod">
          <ac:chgData name="Sherrin, Steven" userId="d5b362e7-e949-406d-8e4b-b090bb5aa72f" providerId="ADAL" clId="{B3B1A71C-490B-4144-BE60-B3FA66BE9F48}" dt="2023-06-01T17:18:27.523" v="79" actId="1076"/>
          <ac:picMkLst>
            <pc:docMk/>
            <pc:sldMk cId="3966177430" sldId="408"/>
            <ac:picMk id="7" creationId="{A3BD321A-DB77-A6DF-A8A7-8F68B2A9C8C0}"/>
          </ac:picMkLst>
        </pc:picChg>
        <pc:picChg chg="mod">
          <ac:chgData name="Sherrin, Steven" userId="d5b362e7-e949-406d-8e4b-b090bb5aa72f" providerId="ADAL" clId="{B3B1A71C-490B-4144-BE60-B3FA66BE9F48}" dt="2023-06-01T17:18:02.314" v="45" actId="1076"/>
          <ac:picMkLst>
            <pc:docMk/>
            <pc:sldMk cId="3966177430" sldId="408"/>
            <ac:picMk id="14" creationId="{6E862357-CD99-55E1-4421-9AC6F631376D}"/>
          </ac:picMkLst>
        </pc:picChg>
        <pc:picChg chg="add mod">
          <ac:chgData name="Sherrin, Steven" userId="d5b362e7-e949-406d-8e4b-b090bb5aa72f" providerId="ADAL" clId="{B3B1A71C-490B-4144-BE60-B3FA66BE9F48}" dt="2023-06-01T17:18:27.523" v="79" actId="1076"/>
          <ac:picMkLst>
            <pc:docMk/>
            <pc:sldMk cId="3966177430" sldId="408"/>
            <ac:picMk id="17" creationId="{E2A2B44E-CDA6-F860-3A15-AFABBC52724C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2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45DE84-8676-4B5B-A26D-1792EBE6E65B}" type="doc">
      <dgm:prSet loTypeId="urn:microsoft.com/office/officeart/2008/layout/AscendingPictureAccentProcess" loCatId="process" qsTypeId="urn:microsoft.com/office/officeart/2005/8/quickstyle/simple1" qsCatId="simple" csTypeId="urn:microsoft.com/office/officeart/2005/8/colors/accent1_2" csCatId="accent1" phldr="1"/>
      <dgm:spPr/>
    </dgm:pt>
    <dgm:pt modelId="{626CE184-2867-4E6C-99C5-640EB71D466E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1600" dirty="0"/>
            <a:t> You can’t use this. It’s comparing apples to oranges!</a:t>
          </a:r>
        </a:p>
      </dgm:t>
    </dgm:pt>
    <dgm:pt modelId="{85A25A51-CEC7-4376-BA7D-A8497AB7CE93}" type="parTrans" cxnId="{7D699DFA-A1A9-4F68-8C45-0BADC8F6D467}">
      <dgm:prSet/>
      <dgm:spPr/>
      <dgm:t>
        <a:bodyPr/>
        <a:lstStyle/>
        <a:p>
          <a:endParaRPr lang="en-US"/>
        </a:p>
      </dgm:t>
    </dgm:pt>
    <dgm:pt modelId="{E183C583-569D-42C9-BB2F-B5FA4B3BD33F}" type="sibTrans" cxnId="{7D699DFA-A1A9-4F68-8C45-0BADC8F6D467}">
      <dgm:prSet/>
      <dgm:spPr>
        <a:blipFill>
          <a:blip xmlns:r="http://schemas.openxmlformats.org/officeDocument/2006/relationships" r:embed="rId1"/>
          <a:srcRect/>
          <a:stretch>
            <a:fillRect l="-5000" r="-5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preencoded.png"/>
        </a:ext>
      </dgm:extLst>
    </dgm:pt>
    <dgm:pt modelId="{DD83899D-0898-4C98-B950-54ACB9A797D0}" type="pres">
      <dgm:prSet presAssocID="{EC45DE84-8676-4B5B-A26D-1792EBE6E65B}" presName="Name0" presStyleCnt="0">
        <dgm:presLayoutVars>
          <dgm:chMax val="7"/>
          <dgm:chPref val="7"/>
          <dgm:dir/>
        </dgm:presLayoutVars>
      </dgm:prSet>
      <dgm:spPr/>
    </dgm:pt>
    <dgm:pt modelId="{71613116-7892-4F6B-8C35-5041400DC541}" type="pres">
      <dgm:prSet presAssocID="{626CE184-2867-4E6C-99C5-640EB71D466E}" presName="parTx1" presStyleLbl="node1" presStyleIdx="0" presStyleCnt="1" custScaleX="114453" custScaleY="147966"/>
      <dgm:spPr/>
    </dgm:pt>
    <dgm:pt modelId="{DE39F479-059E-461A-856A-21F0B1F6DDF6}" type="pres">
      <dgm:prSet presAssocID="{E183C583-569D-42C9-BB2F-B5FA4B3BD33F}" presName="picture1" presStyleCnt="0"/>
      <dgm:spPr/>
    </dgm:pt>
    <dgm:pt modelId="{838FAFEA-D0E6-4BF8-8A61-5E0CB8BE84E6}" type="pres">
      <dgm:prSet presAssocID="{E183C583-569D-42C9-BB2F-B5FA4B3BD33F}" presName="imageRepeatNode" presStyleLbl="fgImgPlace1" presStyleIdx="0" presStyleCnt="1"/>
      <dgm:spPr/>
    </dgm:pt>
  </dgm:ptLst>
  <dgm:cxnLst>
    <dgm:cxn modelId="{05854F7D-EEE9-4493-B910-7E75A449F4E9}" type="presOf" srcId="{E183C583-569D-42C9-BB2F-B5FA4B3BD33F}" destId="{838FAFEA-D0E6-4BF8-8A61-5E0CB8BE84E6}" srcOrd="0" destOrd="0" presId="urn:microsoft.com/office/officeart/2008/layout/AscendingPictureAccentProcess"/>
    <dgm:cxn modelId="{5CDFD68F-7B6F-432B-86B2-D9C26A9FFA57}" type="presOf" srcId="{626CE184-2867-4E6C-99C5-640EB71D466E}" destId="{71613116-7892-4F6B-8C35-5041400DC541}" srcOrd="0" destOrd="0" presId="urn:microsoft.com/office/officeart/2008/layout/AscendingPictureAccentProcess"/>
    <dgm:cxn modelId="{0E7876F0-50E4-4B34-9E15-D6352C861325}" type="presOf" srcId="{EC45DE84-8676-4B5B-A26D-1792EBE6E65B}" destId="{DD83899D-0898-4C98-B950-54ACB9A797D0}" srcOrd="0" destOrd="0" presId="urn:microsoft.com/office/officeart/2008/layout/AscendingPictureAccentProcess"/>
    <dgm:cxn modelId="{7D699DFA-A1A9-4F68-8C45-0BADC8F6D467}" srcId="{EC45DE84-8676-4B5B-A26D-1792EBE6E65B}" destId="{626CE184-2867-4E6C-99C5-640EB71D466E}" srcOrd="0" destOrd="0" parTransId="{85A25A51-CEC7-4376-BA7D-A8497AB7CE93}" sibTransId="{E183C583-569D-42C9-BB2F-B5FA4B3BD33F}"/>
    <dgm:cxn modelId="{CAE25AF6-D600-4661-9EE7-8283571160CE}" type="presParOf" srcId="{DD83899D-0898-4C98-B950-54ACB9A797D0}" destId="{71613116-7892-4F6B-8C35-5041400DC541}" srcOrd="0" destOrd="0" presId="urn:microsoft.com/office/officeart/2008/layout/AscendingPictureAccentProcess"/>
    <dgm:cxn modelId="{7720C01A-E4FC-4DB8-854B-2FA960BE01A5}" type="presParOf" srcId="{DD83899D-0898-4C98-B950-54ACB9A797D0}" destId="{DE39F479-059E-461A-856A-21F0B1F6DDF6}" srcOrd="1" destOrd="0" presId="urn:microsoft.com/office/officeart/2008/layout/AscendingPictureAccentProcess"/>
    <dgm:cxn modelId="{85401FDA-CF86-4289-A8A1-DAE9365314C2}" type="presParOf" srcId="{DE39F479-059E-461A-856A-21F0B1F6DDF6}" destId="{838FAFEA-D0E6-4BF8-8A61-5E0CB8BE84E6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613116-7892-4F6B-8C35-5041400DC541}">
      <dsp:nvSpPr>
        <dsp:cNvPr id="0" name=""/>
        <dsp:cNvSpPr/>
      </dsp:nvSpPr>
      <dsp:spPr>
        <a:xfrm>
          <a:off x="594874" y="1500853"/>
          <a:ext cx="3015835" cy="1045637"/>
        </a:xfrm>
        <a:prstGeom prst="roundRec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7742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 You can’t use this. It’s comparing apples to oranges!</a:t>
          </a:r>
        </a:p>
      </dsp:txBody>
      <dsp:txXfrm>
        <a:off x="645918" y="1551897"/>
        <a:ext cx="2913747" cy="943549"/>
      </dsp:txXfrm>
    </dsp:sp>
    <dsp:sp modelId="{838FAFEA-D0E6-4BF8-8A61-5E0CB8BE84E6}">
      <dsp:nvSpPr>
        <dsp:cNvPr id="0" name=""/>
        <dsp:cNvSpPr/>
      </dsp:nvSpPr>
      <dsp:spPr>
        <a:xfrm>
          <a:off x="54610" y="977680"/>
          <a:ext cx="1221651" cy="1221834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5000" r="-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8403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50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219200" y="3300412"/>
            <a:ext cx="9753600" cy="2700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914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3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219200" y="3300412"/>
            <a:ext cx="9753600" cy="2700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5406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967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219200" y="3300412"/>
            <a:ext cx="9753600" cy="2700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5579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219200" y="3300412"/>
            <a:ext cx="9753600" cy="2700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531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2613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0368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65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219200" y="3300412"/>
            <a:ext cx="9753600" cy="2700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494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490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219200" y="3300412"/>
            <a:ext cx="9753600" cy="2700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8841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238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809EE-A4B7-4EA9-9D3E-4C9C1CADDC9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589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631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219200" y="3300412"/>
            <a:ext cx="9753600" cy="270033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759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219200" y="3300412"/>
            <a:ext cx="9753600" cy="27003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962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219200" y="3300412"/>
            <a:ext cx="9753600" cy="27003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092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219200" y="3300412"/>
            <a:ext cx="9753600" cy="2700338"/>
          </a:xfrm>
          <a:prstGeom prst="rect">
            <a:avLst/>
          </a:prstGeom>
        </p:spPr>
        <p:txBody>
          <a:bodyPr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867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219200" y="3300412"/>
            <a:ext cx="9753600" cy="2700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978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336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72500" y="352011"/>
            <a:ext cx="1124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4234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FC0CE-EAAB-E395-BE54-355C97E2C1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AC9E7F-6C1F-A3B3-417B-C2A9995EBC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94056-0708-9DD1-3564-63153C716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D1558-B598-4ECF-B145-2B40EAC8280A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08264-8791-B2D7-113F-12ACCDB92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8614D-9524-8393-E3FE-6F04BB3E1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0FBE-9BDF-4294-A406-F32ED56BF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699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5.png"/><Relationship Id="rId4" Type="http://schemas.openxmlformats.org/officeDocument/2006/relationships/image" Target="../media/image29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7.svg"/><Relationship Id="rId5" Type="http://schemas.openxmlformats.org/officeDocument/2006/relationships/image" Target="../media/image26.png"/><Relationship Id="rId10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openxmlformats.org/officeDocument/2006/relationships/image" Target="../media/image3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5.png"/><Relationship Id="rId9" Type="http://schemas.openxmlformats.org/officeDocument/2006/relationships/image" Target="../media/image42.svg"/><Relationship Id="rId1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9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51.png"/><Relationship Id="rId9" Type="http://schemas.microsoft.com/office/2007/relationships/diagramDrawing" Target="../diagrams/drawing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1.svg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11" Type="http://schemas.openxmlformats.org/officeDocument/2006/relationships/image" Target="../media/image9.svg"/><Relationship Id="rId5" Type="http://schemas.openxmlformats.org/officeDocument/2006/relationships/image" Target="../media/image7.svg"/><Relationship Id="rId10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1.svg"/><Relationship Id="rId18" Type="http://schemas.openxmlformats.org/officeDocument/2006/relationships/image" Target="../media/image20.png"/><Relationship Id="rId3" Type="http://schemas.openxmlformats.org/officeDocument/2006/relationships/notesSlide" Target="../notesSlides/notesSlide7.xml"/><Relationship Id="rId21" Type="http://schemas.openxmlformats.org/officeDocument/2006/relationships/image" Target="../media/image23.svg"/><Relationship Id="rId7" Type="http://schemas.openxmlformats.org/officeDocument/2006/relationships/image" Target="../media/image17.svg"/><Relationship Id="rId12" Type="http://schemas.openxmlformats.org/officeDocument/2006/relationships/image" Target="../media/image10.png"/><Relationship Id="rId17" Type="http://schemas.openxmlformats.org/officeDocument/2006/relationships/image" Target="../media/image9.sv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8.png"/><Relationship Id="rId20" Type="http://schemas.openxmlformats.org/officeDocument/2006/relationships/image" Target="../media/image22.png"/><Relationship Id="rId1" Type="http://schemas.openxmlformats.org/officeDocument/2006/relationships/tags" Target="../tags/tag4.xml"/><Relationship Id="rId6" Type="http://schemas.openxmlformats.org/officeDocument/2006/relationships/image" Target="../media/image16.png"/><Relationship Id="rId11" Type="http://schemas.openxmlformats.org/officeDocument/2006/relationships/image" Target="../media/image7.svg"/><Relationship Id="rId24" Type="http://schemas.openxmlformats.org/officeDocument/2006/relationships/image" Target="../media/image5.png"/><Relationship Id="rId5" Type="http://schemas.openxmlformats.org/officeDocument/2006/relationships/image" Target="../media/image15.svg"/><Relationship Id="rId15" Type="http://schemas.openxmlformats.org/officeDocument/2006/relationships/image" Target="../media/image13.svg"/><Relationship Id="rId23" Type="http://schemas.openxmlformats.org/officeDocument/2006/relationships/image" Target="../media/image25.svg"/><Relationship Id="rId10" Type="http://schemas.openxmlformats.org/officeDocument/2006/relationships/image" Target="../media/image6.png"/><Relationship Id="rId19" Type="http://schemas.openxmlformats.org/officeDocument/2006/relationships/image" Target="../media/image21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12.png"/><Relationship Id="rId22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3794" cy="6856286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207819" y="4122401"/>
            <a:ext cx="7887585" cy="2276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94"/>
              </a:lnSpc>
              <a:buNone/>
            </a:pPr>
            <a:r>
              <a:rPr lang="en-US" sz="1725" b="1" dirty="0">
                <a:solidFill>
                  <a:srgbClr val="444444">
                    <a:alpha val="80000"/>
                  </a:srgbClr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AIR FORUM 2023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207819" y="4603591"/>
            <a:ext cx="7887585" cy="8912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510"/>
              </a:lnSpc>
              <a:spcBef>
                <a:spcPts val="1957"/>
              </a:spcBef>
              <a:buNone/>
            </a:pPr>
            <a:r>
              <a:rPr lang="en-US" sz="3375" dirty="0">
                <a:solidFill>
                  <a:srgbClr val="231F2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New Retention Insights: National Student Clearinghouse &amp; Machine Learning </a:t>
            </a:r>
            <a:endParaRPr lang="en-US" dirty="0"/>
          </a:p>
        </p:txBody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5"/>
          <a:srcRect t="24763" b="24763"/>
          <a:stretch/>
        </p:blipFill>
        <p:spPr>
          <a:xfrm>
            <a:off x="123794" y="0"/>
            <a:ext cx="12074681" cy="3428143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495176" y="285679"/>
            <a:ext cx="1542664" cy="476131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47538" y="380905"/>
            <a:ext cx="1237940" cy="285679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5959163" y="5977560"/>
            <a:ext cx="4264104" cy="2276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  <a:buNone/>
            </a:pPr>
            <a:r>
              <a:rPr lang="en-US" sz="2000" dirty="0">
                <a:solidFill>
                  <a:srgbClr val="231F2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Wentworth Institute of Technology</a:t>
            </a:r>
            <a:endParaRPr lang="en-US" sz="2000" dirty="0"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E7682593-BBA1-2642-7918-6CEB0A979FE5}"/>
              </a:ext>
            </a:extLst>
          </p:cNvPr>
          <p:cNvSpPr/>
          <p:nvPr/>
        </p:nvSpPr>
        <p:spPr>
          <a:xfrm>
            <a:off x="2683712" y="5977560"/>
            <a:ext cx="4264104" cy="2276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  <a:buNone/>
            </a:pPr>
            <a:r>
              <a:rPr lang="en-US" sz="2000" dirty="0">
                <a:solidFill>
                  <a:srgbClr val="231F2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Steven Sherrin, PhD</a:t>
            </a:r>
            <a:endParaRPr 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3">
            <a:extLst>
              <a:ext uri="{FF2B5EF4-FFF2-40B4-BE49-F238E27FC236}">
                <a16:creationId xmlns:a16="http://schemas.microsoft.com/office/drawing/2014/main" id="{C119CD44-D8A5-F155-95E2-9801D9CFE41E}"/>
              </a:ext>
            </a:extLst>
          </p:cNvPr>
          <p:cNvSpPr/>
          <p:nvPr/>
        </p:nvSpPr>
        <p:spPr>
          <a:xfrm>
            <a:off x="286214" y="26346"/>
            <a:ext cx="11619572" cy="62849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5000"/>
              </a:lnSpc>
              <a:buNone/>
            </a:pPr>
            <a:r>
              <a:rPr lang="en-US" sz="5000" b="1" kern="0" spc="0" dirty="0">
                <a:solidFill>
                  <a:srgbClr val="2A2E33"/>
                </a:solidFill>
                <a:latin typeface="+mj-lt"/>
                <a:ea typeface="Source Sans Pro" pitchFamily="34" charset="-122"/>
                <a:cs typeface="Source Sans Pro" pitchFamily="34" charset="-120"/>
              </a:rPr>
              <a:t>Integrating Data Sources</a:t>
            </a:r>
            <a:endParaRPr lang="en-US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4508DB-993E-5886-27D6-8ECDBC58F316}"/>
              </a:ext>
            </a:extLst>
          </p:cNvPr>
          <p:cNvSpPr txBox="1"/>
          <p:nvPr/>
        </p:nvSpPr>
        <p:spPr>
          <a:xfrm>
            <a:off x="733727" y="1838185"/>
            <a:ext cx="2017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Student Variables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D3C5CEA-B698-F314-BF42-A88082306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34" y="2289620"/>
            <a:ext cx="3023631" cy="2391642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766A915-546E-654A-978A-A18D35FB0A26}"/>
              </a:ext>
            </a:extLst>
          </p:cNvPr>
          <p:cNvSpPr/>
          <p:nvPr/>
        </p:nvSpPr>
        <p:spPr>
          <a:xfrm>
            <a:off x="145138" y="1469742"/>
            <a:ext cx="6151489" cy="42828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AAF422-DA3F-A2C9-EC9B-6ABB5FBF5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9959" y="1967742"/>
            <a:ext cx="2459965" cy="28741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DFC3EB-D784-8EAE-52E3-B36F942647D1}"/>
              </a:ext>
            </a:extLst>
          </p:cNvPr>
          <p:cNvSpPr txBox="1"/>
          <p:nvPr/>
        </p:nvSpPr>
        <p:spPr>
          <a:xfrm>
            <a:off x="3379251" y="1853593"/>
            <a:ext cx="223758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C000"/>
                </a:solidFill>
              </a:rPr>
              <a:t>Institution Variables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83771-DBAC-20CC-0609-6B4516146B58}"/>
              </a:ext>
            </a:extLst>
          </p:cNvPr>
          <p:cNvSpPr txBox="1"/>
          <p:nvPr/>
        </p:nvSpPr>
        <p:spPr>
          <a:xfrm>
            <a:off x="2951787" y="3145536"/>
            <a:ext cx="538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+</a:t>
            </a:r>
          </a:p>
        </p:txBody>
      </p:sp>
      <p:pic>
        <p:nvPicPr>
          <p:cNvPr id="6" name="Object 1" descr="preencoded.png">
            <a:extLst>
              <a:ext uri="{FF2B5EF4-FFF2-40B4-BE49-F238E27FC236}">
                <a16:creationId xmlns:a16="http://schemas.microsoft.com/office/drawing/2014/main" id="{EFED2997-4789-098F-8A12-BA41EBE972A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9" b="38"/>
          <a:stretch/>
        </p:blipFill>
        <p:spPr>
          <a:xfrm>
            <a:off x="392741" y="6379301"/>
            <a:ext cx="1312426" cy="205861"/>
          </a:xfrm>
          <a:prstGeom prst="rect">
            <a:avLst/>
          </a:prstGeom>
        </p:spPr>
      </p:pic>
      <p:pic>
        <p:nvPicPr>
          <p:cNvPr id="8" name="Graphic 7" descr="Man wearing a jacket">
            <a:extLst>
              <a:ext uri="{FF2B5EF4-FFF2-40B4-BE49-F238E27FC236}">
                <a16:creationId xmlns:a16="http://schemas.microsoft.com/office/drawing/2014/main" id="{A927E8DD-D520-F48B-82A3-3E1AE9A259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6214" y="3743049"/>
            <a:ext cx="1304925" cy="18764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CA5B26-A2B4-C9D0-FBFA-11C18BEFA529}"/>
              </a:ext>
            </a:extLst>
          </p:cNvPr>
          <p:cNvSpPr txBox="1"/>
          <p:nvPr/>
        </p:nvSpPr>
        <p:spPr>
          <a:xfrm>
            <a:off x="6425999" y="3131498"/>
            <a:ext cx="11227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=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88E3B58-7D29-C9F8-5108-78AEB3ABC843}"/>
              </a:ext>
            </a:extLst>
          </p:cNvPr>
          <p:cNvSpPr/>
          <p:nvPr/>
        </p:nvSpPr>
        <p:spPr>
          <a:xfrm>
            <a:off x="7678117" y="2798705"/>
            <a:ext cx="1463040" cy="1463040"/>
          </a:xfrm>
          <a:prstGeom prst="ellipse">
            <a:avLst/>
          </a:prstGeom>
          <a:solidFill>
            <a:srgbClr val="00B050">
              <a:alpha val="4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Persisted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8DAA9C-B5AF-209D-E8F1-534E7FD3A1BE}"/>
              </a:ext>
            </a:extLst>
          </p:cNvPr>
          <p:cNvSpPr txBox="1"/>
          <p:nvPr/>
        </p:nvSpPr>
        <p:spPr>
          <a:xfrm>
            <a:off x="7473805" y="2213930"/>
            <a:ext cx="2017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National Student Clearinghouse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764E8F-7C2D-6160-F09B-736FC229BACB}"/>
              </a:ext>
            </a:extLst>
          </p:cNvPr>
          <p:cNvSpPr txBox="1"/>
          <p:nvPr/>
        </p:nvSpPr>
        <p:spPr>
          <a:xfrm>
            <a:off x="10050395" y="3872021"/>
            <a:ext cx="2352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+mj-lt"/>
              </a:rPr>
              <a:t>IPEDS/College Scorecard</a:t>
            </a:r>
          </a:p>
        </p:txBody>
      </p:sp>
      <p:pic>
        <p:nvPicPr>
          <p:cNvPr id="9" name="Object 6" descr="preencoded.png">
            <a:extLst>
              <a:ext uri="{FF2B5EF4-FFF2-40B4-BE49-F238E27FC236}">
                <a16:creationId xmlns:a16="http://schemas.microsoft.com/office/drawing/2014/main" id="{82A08523-E343-1554-3936-0FC1022C5C3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9978427" y="3454372"/>
            <a:ext cx="2009701" cy="2498728"/>
          </a:xfrm>
          <a:prstGeom prst="rect">
            <a:avLst/>
          </a:prstGeom>
        </p:spPr>
      </p:pic>
      <p:pic>
        <p:nvPicPr>
          <p:cNvPr id="11" name="Object 7" descr="preencoded.png">
            <a:extLst>
              <a:ext uri="{FF2B5EF4-FFF2-40B4-BE49-F238E27FC236}">
                <a16:creationId xmlns:a16="http://schemas.microsoft.com/office/drawing/2014/main" id="{B81D54F5-216A-DED6-B8B0-B27BA7FBA95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-5556" t="-5556" r="-5556" b="-5556"/>
          <a:stretch/>
        </p:blipFill>
        <p:spPr>
          <a:xfrm>
            <a:off x="10477345" y="6035001"/>
            <a:ext cx="1309798" cy="344300"/>
          </a:xfrm>
          <a:prstGeom prst="rect">
            <a:avLst/>
          </a:prstGeom>
        </p:spPr>
      </p:pic>
      <p:sp>
        <p:nvSpPr>
          <p:cNvPr id="13" name="Object 8">
            <a:extLst>
              <a:ext uri="{FF2B5EF4-FFF2-40B4-BE49-F238E27FC236}">
                <a16:creationId xmlns:a16="http://schemas.microsoft.com/office/drawing/2014/main" id="{9EFE1BE0-D18C-6A0A-1324-85CBC7528CAC}"/>
              </a:ext>
            </a:extLst>
          </p:cNvPr>
          <p:cNvSpPr/>
          <p:nvPr/>
        </p:nvSpPr>
        <p:spPr>
          <a:xfrm>
            <a:off x="9953601" y="6117580"/>
            <a:ext cx="1078258" cy="2425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11"/>
              </a:lnSpc>
              <a:buNone/>
            </a:pPr>
            <a:r>
              <a:rPr lang="en-US" sz="1500" dirty="0">
                <a:latin typeface="+mj-lt"/>
                <a:ea typeface="Carlito" pitchFamily="34" charset="-122"/>
                <a:cs typeface="Carlito" pitchFamily="34" charset="-120"/>
              </a:rPr>
              <a:t>Link to 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34576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 t="39" b="38"/>
          <a:stretch/>
        </p:blipFill>
        <p:spPr>
          <a:xfrm>
            <a:off x="392741" y="6379301"/>
            <a:ext cx="1312426" cy="205861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918188" y="600669"/>
            <a:ext cx="11619572" cy="62849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5000"/>
              </a:lnSpc>
              <a:buNone/>
            </a:pPr>
            <a:r>
              <a:rPr lang="en-US" sz="5000" b="1" kern="0" spc="0" dirty="0">
                <a:solidFill>
                  <a:srgbClr val="2A2E33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Analytic Plan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 flipV="1">
            <a:off x="1494072" y="3468875"/>
            <a:ext cx="7942536" cy="40479"/>
          </a:xfrm>
          <a:prstGeom prst="line">
            <a:avLst/>
          </a:prstGeom>
          <a:noFill/>
          <a:ln w="63500">
            <a:solidFill>
              <a:srgbClr val="000000"/>
            </a:solidFill>
            <a:prstDash val="solid"/>
            <a:miter lim="800000"/>
          </a:ln>
        </p:spPr>
      </p:sp>
      <p:sp>
        <p:nvSpPr>
          <p:cNvPr id="6" name="Object 5"/>
          <p:cNvSpPr/>
          <p:nvPr/>
        </p:nvSpPr>
        <p:spPr>
          <a:xfrm rot="5400000">
            <a:off x="9436608" y="3400295"/>
            <a:ext cx="137160" cy="137160"/>
          </a:xfrm>
          <a:prstGeom prst="triangle">
            <a:avLst/>
          </a:prstGeom>
          <a:solidFill>
            <a:srgbClr val="000000"/>
          </a:solidFill>
        </p:spPr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4"/>
          <a:srcRect l="-633" t="-633" r="-633" b="-633"/>
          <a:stretch/>
        </p:blipFill>
        <p:spPr>
          <a:xfrm>
            <a:off x="299262" y="2232981"/>
            <a:ext cx="963084" cy="3023191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837351" y="2336636"/>
            <a:ext cx="1744730" cy="3731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2940"/>
              </a:lnSpc>
              <a:buNone/>
            </a:pPr>
            <a:r>
              <a:rPr lang="en-US" sz="2100" i="1" kern="0" spc="0" dirty="0">
                <a:solidFill>
                  <a:srgbClr val="231F2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Data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4275338" y="2348081"/>
            <a:ext cx="2314072" cy="3731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2940"/>
              </a:lnSpc>
              <a:buNone/>
            </a:pPr>
            <a:r>
              <a:rPr lang="en-US" sz="2100" i="1" kern="0" spc="0" dirty="0">
                <a:solidFill>
                  <a:srgbClr val="231F2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Algorithms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6923818" y="2336636"/>
            <a:ext cx="1744738" cy="3731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2940"/>
              </a:lnSpc>
              <a:buNone/>
            </a:pPr>
            <a:r>
              <a:rPr lang="en-US" sz="2100" i="1" kern="0" spc="0" dirty="0">
                <a:solidFill>
                  <a:srgbClr val="231F2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Predictions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4239344" y="3509354"/>
            <a:ext cx="2696676" cy="213556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242900" indent="-242900" algn="l">
              <a:lnSpc>
                <a:spcPts val="1680"/>
              </a:lnSpc>
              <a:buSzPct val="100000"/>
              <a:buChar char="•"/>
            </a:pPr>
            <a:r>
              <a:rPr lang="en-US" sz="1600" kern="0" spc="0" dirty="0">
                <a:solidFill>
                  <a:srgbClr val="231F2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Generalized additive mixed models (GAMM)</a:t>
            </a:r>
          </a:p>
          <a:p>
            <a:pPr marL="242900" indent="-242900" algn="l">
              <a:lnSpc>
                <a:spcPts val="1680"/>
              </a:lnSpc>
              <a:buSzPct val="100000"/>
              <a:buChar char="•"/>
            </a:pPr>
            <a:r>
              <a:rPr lang="en-US" sz="1600" kern="0" spc="0" dirty="0">
                <a:solidFill>
                  <a:srgbClr val="231F2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Gradient boosting (GBM) with cross-validation</a:t>
            </a:r>
          </a:p>
          <a:p>
            <a:pPr marL="700100" lvl="1" indent="-242900">
              <a:lnSpc>
                <a:spcPts val="1680"/>
              </a:lnSpc>
              <a:buSzPct val="100000"/>
              <a:buChar char="•"/>
            </a:pPr>
            <a:r>
              <a:rPr lang="en-US" sz="1600" kern="0" dirty="0">
                <a:solidFill>
                  <a:srgbClr val="231F20"/>
                </a:solidFill>
                <a:latin typeface="Carlito" pitchFamily="34" charset="0"/>
                <a:ea typeface="Carlito" pitchFamily="34" charset="-122"/>
              </a:rPr>
              <a:t>100s of models tested via hyperparameter tuning.</a:t>
            </a:r>
          </a:p>
          <a:p>
            <a:pPr marL="242900" indent="-242900">
              <a:lnSpc>
                <a:spcPts val="1680"/>
              </a:lnSpc>
              <a:buSzPct val="100000"/>
              <a:buChar char="•"/>
            </a:pPr>
            <a:r>
              <a:rPr lang="en-US" sz="1600" kern="0" dirty="0">
                <a:solidFill>
                  <a:srgbClr val="231F20"/>
                </a:solidFill>
                <a:latin typeface="Carlito" pitchFamily="34" charset="0"/>
                <a:ea typeface="Carlito" pitchFamily="34" charset="-122"/>
              </a:rPr>
              <a:t>Ensemble stacking of models</a:t>
            </a:r>
            <a:endParaRPr lang="en-US" sz="1600" dirty="0"/>
          </a:p>
        </p:txBody>
      </p:sp>
      <p:sp>
        <p:nvSpPr>
          <p:cNvPr id="12" name="Object 11"/>
          <p:cNvSpPr/>
          <p:nvPr/>
        </p:nvSpPr>
        <p:spPr>
          <a:xfrm>
            <a:off x="7125957" y="3720666"/>
            <a:ext cx="2413344" cy="104704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1680"/>
              </a:lnSpc>
              <a:buSzPct val="100000"/>
              <a:buChar char="•"/>
            </a:pPr>
            <a:r>
              <a:rPr lang="en-US" sz="1600" kern="0" spc="0" dirty="0">
                <a:solidFill>
                  <a:srgbClr val="231F2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Test model performance</a:t>
            </a:r>
          </a:p>
          <a:p>
            <a:pPr marL="242900" indent="-242900" algn="l">
              <a:lnSpc>
                <a:spcPts val="1680"/>
              </a:lnSpc>
              <a:buSzPct val="100000"/>
              <a:buChar char="•"/>
            </a:pPr>
            <a:r>
              <a:rPr lang="en-US" sz="1600" kern="0" dirty="0">
                <a:solidFill>
                  <a:srgbClr val="231F20"/>
                </a:solidFill>
                <a:latin typeface="Carlito" pitchFamily="34" charset="0"/>
                <a:ea typeface="Carlito" pitchFamily="34" charset="-122"/>
              </a:rPr>
              <a:t>Examine model bias</a:t>
            </a:r>
          </a:p>
          <a:p>
            <a:pPr marL="242900" indent="-242900" algn="l">
              <a:lnSpc>
                <a:spcPts val="1680"/>
              </a:lnSpc>
              <a:buSzPct val="100000"/>
              <a:buChar char="•"/>
            </a:pPr>
            <a:r>
              <a:rPr lang="en-US" sz="1600" kern="0" dirty="0">
                <a:solidFill>
                  <a:srgbClr val="231F20"/>
                </a:solidFill>
                <a:latin typeface="Carlito" pitchFamily="34" charset="0"/>
                <a:ea typeface="Carlito" pitchFamily="34" charset="-122"/>
              </a:rPr>
              <a:t>Ensure model fairness</a:t>
            </a:r>
          </a:p>
          <a:p>
            <a:pPr marL="242900" indent="-242900" algn="l">
              <a:lnSpc>
                <a:spcPts val="1680"/>
              </a:lnSpc>
              <a:buSzPct val="100000"/>
              <a:buChar char="•"/>
            </a:pPr>
            <a:r>
              <a:rPr lang="en-US" sz="1600" kern="0" dirty="0">
                <a:solidFill>
                  <a:srgbClr val="231F20"/>
                </a:solidFill>
                <a:latin typeface="Carlito" pitchFamily="34" charset="0"/>
                <a:ea typeface="Carlito" pitchFamily="34" charset="-122"/>
              </a:rPr>
              <a:t>Predictions</a:t>
            </a:r>
            <a:endParaRPr lang="en-US" sz="1600" dirty="0"/>
          </a:p>
        </p:txBody>
      </p:sp>
      <p:sp>
        <p:nvSpPr>
          <p:cNvPr id="13" name="Object 12"/>
          <p:cNvSpPr/>
          <p:nvPr/>
        </p:nvSpPr>
        <p:spPr>
          <a:xfrm>
            <a:off x="1684465" y="3720666"/>
            <a:ext cx="2432375" cy="9823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1680"/>
              </a:lnSpc>
              <a:buSzPct val="100000"/>
              <a:buChar char="•"/>
            </a:pPr>
            <a:r>
              <a:rPr lang="en-US" sz="1600" kern="0" spc="0" dirty="0">
                <a:solidFill>
                  <a:srgbClr val="231F2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Simple (10 predictors)</a:t>
            </a:r>
          </a:p>
          <a:p>
            <a:pPr marL="242900" indent="-242900" algn="l">
              <a:lnSpc>
                <a:spcPts val="1680"/>
              </a:lnSpc>
              <a:buSzPct val="100000"/>
              <a:buChar char="•"/>
            </a:pPr>
            <a:r>
              <a:rPr lang="en-US" sz="1600" kern="0" spc="0" dirty="0">
                <a:solidFill>
                  <a:srgbClr val="231F2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Complex (50+ predictors)</a:t>
            </a:r>
          </a:p>
        </p:txBody>
      </p:sp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894001" y="3560654"/>
            <a:ext cx="2009701" cy="2498728"/>
          </a:xfrm>
          <a:prstGeom prst="rect">
            <a:avLst/>
          </a:prstGeom>
        </p:spPr>
      </p:pic>
      <p:pic>
        <p:nvPicPr>
          <p:cNvPr id="15" name="Object 14" descr="preencoded.png"/>
          <p:cNvPicPr>
            <a:picLocks noChangeAspect="1"/>
          </p:cNvPicPr>
          <p:nvPr/>
        </p:nvPicPr>
        <p:blipFill>
          <a:blip r:embed="rId6"/>
          <a:srcRect l="-5556" t="-5556" r="-5556" b="-5556"/>
          <a:stretch/>
        </p:blipFill>
        <p:spPr>
          <a:xfrm>
            <a:off x="10498250" y="6137933"/>
            <a:ext cx="1309798" cy="3443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9982387" y="6245945"/>
            <a:ext cx="1079510" cy="2666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2100"/>
              </a:lnSpc>
              <a:buNone/>
            </a:pPr>
            <a:r>
              <a:rPr lang="en-US" sz="1500" kern="0" spc="0" dirty="0">
                <a:solidFill>
                  <a:srgbClr val="231F2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Link to 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ADADB8-0253-CF42-F9A6-1CD2B796C6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5129" y="2779850"/>
            <a:ext cx="2581712" cy="517747"/>
          </a:xfrm>
          <a:prstGeom prst="rect">
            <a:avLst/>
          </a:prstGeom>
        </p:spPr>
      </p:pic>
      <p:pic>
        <p:nvPicPr>
          <p:cNvPr id="18" name="Graphic 17" descr="Gears with solid fill">
            <a:extLst>
              <a:ext uri="{FF2B5EF4-FFF2-40B4-BE49-F238E27FC236}">
                <a16:creationId xmlns:a16="http://schemas.microsoft.com/office/drawing/2014/main" id="{1BA843D3-D8CC-B269-0337-903484CD91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03122" y="2742113"/>
            <a:ext cx="584560" cy="584560"/>
          </a:xfrm>
          <a:prstGeom prst="rect">
            <a:avLst/>
          </a:prstGeom>
        </p:spPr>
      </p:pic>
      <p:pic>
        <p:nvPicPr>
          <p:cNvPr id="19" name="Graphic 18" descr="Lightbulb and gear with solid fill">
            <a:extLst>
              <a:ext uri="{FF2B5EF4-FFF2-40B4-BE49-F238E27FC236}">
                <a16:creationId xmlns:a16="http://schemas.microsoft.com/office/drawing/2014/main" id="{755B638B-A801-E181-C274-C97580706E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36655" y="2709803"/>
            <a:ext cx="519063" cy="5190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429DA97F-503E-A4D4-C3E8-30393D131758}"/>
              </a:ext>
            </a:extLst>
          </p:cNvPr>
          <p:cNvSpPr/>
          <p:nvPr/>
        </p:nvSpPr>
        <p:spPr>
          <a:xfrm>
            <a:off x="0" y="2570764"/>
            <a:ext cx="12191999" cy="62849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5000"/>
              </a:lnSpc>
              <a:buNone/>
            </a:pPr>
            <a:r>
              <a:rPr lang="en-US" sz="7000" b="1" kern="0" spc="0" dirty="0">
                <a:solidFill>
                  <a:srgbClr val="2A2E33"/>
                </a:solidFill>
                <a:latin typeface="+mj-lt"/>
                <a:ea typeface="Source Sans Pro" pitchFamily="34" charset="-122"/>
                <a:cs typeface="Source Sans Pro" pitchFamily="34" charset="-120"/>
              </a:rPr>
              <a:t>Results</a:t>
            </a:r>
            <a:endParaRPr lang="en-US" sz="7000" dirty="0">
              <a:latin typeface="+mj-lt"/>
            </a:endParaRPr>
          </a:p>
        </p:txBody>
      </p:sp>
      <p:pic>
        <p:nvPicPr>
          <p:cNvPr id="3" name="Object 1" descr="preencoded.png">
            <a:extLst>
              <a:ext uri="{FF2B5EF4-FFF2-40B4-BE49-F238E27FC236}">
                <a16:creationId xmlns:a16="http://schemas.microsoft.com/office/drawing/2014/main" id="{90119753-9A7D-1E1C-758D-4B7ED562A2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9" b="38"/>
          <a:stretch/>
        </p:blipFill>
        <p:spPr>
          <a:xfrm>
            <a:off x="392741" y="6379301"/>
            <a:ext cx="1312426" cy="20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74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4"/>
          <a:srcRect t="39" b="38"/>
          <a:stretch/>
        </p:blipFill>
        <p:spPr>
          <a:xfrm>
            <a:off x="392741" y="6379301"/>
            <a:ext cx="1312426" cy="205861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918330" y="511663"/>
            <a:ext cx="11512846" cy="58058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4574"/>
              </a:lnSpc>
              <a:buNone/>
            </a:pPr>
            <a:r>
              <a:rPr lang="en-US" sz="4950" b="1" dirty="0">
                <a:solidFill>
                  <a:srgbClr val="2A2E33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Model Validation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777656" y="1930860"/>
            <a:ext cx="1955857" cy="3152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484"/>
              </a:lnSpc>
              <a:buNone/>
            </a:pPr>
            <a:r>
              <a:rPr lang="en-US" sz="1950" b="1" dirty="0">
                <a:solidFill>
                  <a:srgbClr val="231F2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Compare Models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5220694" y="1749930"/>
            <a:ext cx="1955857" cy="63057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484"/>
              </a:lnSpc>
              <a:buNone/>
            </a:pPr>
            <a:r>
              <a:rPr lang="en-US" sz="1950" b="1" dirty="0">
                <a:solidFill>
                  <a:srgbClr val="231F2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Understand Models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9750641" y="1749930"/>
            <a:ext cx="1955857" cy="63057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484"/>
              </a:lnSpc>
              <a:buNone/>
            </a:pPr>
            <a:r>
              <a:rPr lang="en-US" sz="1950" b="1" dirty="0">
                <a:solidFill>
                  <a:srgbClr val="231F2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Examine Model Bias</a:t>
            </a:r>
            <a:endParaRPr lang="en-US" dirty="0"/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628218" y="2671217"/>
            <a:ext cx="2809054" cy="2512472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256361" y="2628243"/>
            <a:ext cx="2905148" cy="2598420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09498" y="3074923"/>
            <a:ext cx="3397361" cy="706440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6595" y="1805132"/>
            <a:ext cx="171407" cy="447563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19353" y="1797692"/>
            <a:ext cx="314246" cy="447563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97621" y="1805132"/>
            <a:ext cx="304724" cy="447563"/>
          </a:xfrm>
          <a:prstGeom prst="rect">
            <a:avLst/>
          </a:prstGeom>
        </p:spPr>
      </p:pic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9344387" y="2856786"/>
            <a:ext cx="2768363" cy="203923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4"/>
          <a:srcRect t="39" b="38"/>
          <a:stretch/>
        </p:blipFill>
        <p:spPr>
          <a:xfrm>
            <a:off x="392741" y="6379301"/>
            <a:ext cx="1312426" cy="205861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918330" y="511663"/>
            <a:ext cx="11512846" cy="58058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4574"/>
              </a:lnSpc>
              <a:buNone/>
            </a:pPr>
            <a:r>
              <a:rPr lang="en-US" sz="4950" b="1" dirty="0">
                <a:solidFill>
                  <a:srgbClr val="2A2E33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Model Results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BFA39E-A9EB-1FA3-3C3A-557A8641A431}"/>
              </a:ext>
            </a:extLst>
          </p:cNvPr>
          <p:cNvSpPr txBox="1"/>
          <p:nvPr/>
        </p:nvSpPr>
        <p:spPr>
          <a:xfrm>
            <a:off x="918330" y="1719072"/>
            <a:ext cx="9396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results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2622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429DA97F-503E-A4D4-C3E8-30393D131758}"/>
              </a:ext>
            </a:extLst>
          </p:cNvPr>
          <p:cNvSpPr/>
          <p:nvPr/>
        </p:nvSpPr>
        <p:spPr>
          <a:xfrm>
            <a:off x="0" y="1899138"/>
            <a:ext cx="12191999" cy="257237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5000"/>
              </a:lnSpc>
              <a:buNone/>
            </a:pPr>
            <a:r>
              <a:rPr lang="en-US" sz="7000" b="1" kern="0" dirty="0">
                <a:solidFill>
                  <a:srgbClr val="2A2E33"/>
                </a:solidFill>
                <a:latin typeface="+mj-lt"/>
                <a:ea typeface="Source Sans Pro" pitchFamily="34" charset="-122"/>
              </a:rPr>
              <a:t>“Overall, how are we </a:t>
            </a:r>
          </a:p>
          <a:p>
            <a:pPr algn="ctr">
              <a:lnSpc>
                <a:spcPts val="5000"/>
              </a:lnSpc>
              <a:buNone/>
            </a:pPr>
            <a:r>
              <a:rPr lang="en-US" sz="7000" b="1" kern="0" dirty="0">
                <a:solidFill>
                  <a:srgbClr val="2A2E33"/>
                </a:solidFill>
                <a:latin typeface="+mj-lt"/>
                <a:ea typeface="Source Sans Pro" pitchFamily="34" charset="-122"/>
              </a:rPr>
              <a:t>doing?”</a:t>
            </a:r>
            <a:endParaRPr lang="en-US" sz="7000" dirty="0">
              <a:latin typeface="+mj-lt"/>
            </a:endParaRPr>
          </a:p>
        </p:txBody>
      </p:sp>
      <p:pic>
        <p:nvPicPr>
          <p:cNvPr id="3" name="Object 1" descr="preencoded.png">
            <a:extLst>
              <a:ext uri="{FF2B5EF4-FFF2-40B4-BE49-F238E27FC236}">
                <a16:creationId xmlns:a16="http://schemas.microsoft.com/office/drawing/2014/main" id="{90119753-9A7D-1E1C-758D-4B7ED562A2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9" b="38"/>
          <a:stretch/>
        </p:blipFill>
        <p:spPr>
          <a:xfrm>
            <a:off x="392741" y="6379301"/>
            <a:ext cx="1312426" cy="2058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C431D8-4123-17CF-1249-C04E88036D80}"/>
              </a:ext>
            </a:extLst>
          </p:cNvPr>
          <p:cNvSpPr txBox="1"/>
          <p:nvPr/>
        </p:nvSpPr>
        <p:spPr>
          <a:xfrm>
            <a:off x="3272412" y="1500441"/>
            <a:ext cx="5647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/>
              <a:t>Question #1</a:t>
            </a:r>
          </a:p>
        </p:txBody>
      </p:sp>
    </p:spTree>
    <p:extLst>
      <p:ext uri="{BB962C8B-B14F-4D97-AF65-F5344CB8AC3E}">
        <p14:creationId xmlns:p14="http://schemas.microsoft.com/office/powerpoint/2010/main" val="860006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 t="39" b="38"/>
          <a:stretch/>
        </p:blipFill>
        <p:spPr>
          <a:xfrm>
            <a:off x="392741" y="6379301"/>
            <a:ext cx="1312426" cy="205861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70185" y="171258"/>
            <a:ext cx="11512846" cy="58058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4574"/>
              </a:lnSpc>
              <a:buNone/>
            </a:pPr>
            <a:r>
              <a:rPr lang="en-US" sz="4950" b="1" dirty="0">
                <a:solidFill>
                  <a:srgbClr val="2A2E33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Overall</a:t>
            </a:r>
            <a:endParaRPr lang="en-US" dirty="0"/>
          </a:p>
        </p:txBody>
      </p:sp>
      <p:pic>
        <p:nvPicPr>
          <p:cNvPr id="7" name="Picture 6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106D3623-FBB5-EAE0-C235-1E540BB88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1587" y="302493"/>
            <a:ext cx="5795932" cy="625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522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429DA97F-503E-A4D4-C3E8-30393D131758}"/>
              </a:ext>
            </a:extLst>
          </p:cNvPr>
          <p:cNvSpPr/>
          <p:nvPr/>
        </p:nvSpPr>
        <p:spPr>
          <a:xfrm>
            <a:off x="0" y="1899137"/>
            <a:ext cx="12191999" cy="345842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5000"/>
              </a:lnSpc>
              <a:buNone/>
            </a:pPr>
            <a:r>
              <a:rPr lang="en-US" sz="5400" b="1" kern="0" dirty="0">
                <a:solidFill>
                  <a:srgbClr val="2A2E33"/>
                </a:solidFill>
                <a:latin typeface="+mj-lt"/>
                <a:ea typeface="Source Sans Pro" pitchFamily="34" charset="-122"/>
              </a:rPr>
              <a:t>“How are we </a:t>
            </a:r>
          </a:p>
          <a:p>
            <a:pPr algn="ctr">
              <a:lnSpc>
                <a:spcPts val="5000"/>
              </a:lnSpc>
              <a:buNone/>
            </a:pPr>
            <a:r>
              <a:rPr lang="en-US" sz="5400" b="1" kern="0" dirty="0">
                <a:solidFill>
                  <a:srgbClr val="2A2E33"/>
                </a:solidFill>
                <a:latin typeface="+mj-lt"/>
                <a:ea typeface="Source Sans Pro" pitchFamily="34" charset="-122"/>
              </a:rPr>
              <a:t>doing in retaining </a:t>
            </a:r>
          </a:p>
          <a:p>
            <a:pPr algn="ctr">
              <a:lnSpc>
                <a:spcPts val="5000"/>
              </a:lnSpc>
              <a:buNone/>
            </a:pPr>
            <a:r>
              <a:rPr lang="en-US" sz="5400" b="1" kern="0" dirty="0">
                <a:solidFill>
                  <a:srgbClr val="2A2E33"/>
                </a:solidFill>
                <a:latin typeface="+mj-lt"/>
                <a:ea typeface="Source Sans Pro" pitchFamily="34" charset="-122"/>
              </a:rPr>
              <a:t>[student group]?”</a:t>
            </a:r>
            <a:endParaRPr lang="en-US" sz="5400" b="1" dirty="0">
              <a:latin typeface="+mj-lt"/>
            </a:endParaRPr>
          </a:p>
        </p:txBody>
      </p:sp>
      <p:pic>
        <p:nvPicPr>
          <p:cNvPr id="3" name="Object 1" descr="preencoded.png">
            <a:extLst>
              <a:ext uri="{FF2B5EF4-FFF2-40B4-BE49-F238E27FC236}">
                <a16:creationId xmlns:a16="http://schemas.microsoft.com/office/drawing/2014/main" id="{90119753-9A7D-1E1C-758D-4B7ED562A2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9" b="38"/>
          <a:stretch/>
        </p:blipFill>
        <p:spPr>
          <a:xfrm>
            <a:off x="392741" y="6379301"/>
            <a:ext cx="1312426" cy="2058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C431D8-4123-17CF-1249-C04E88036D80}"/>
              </a:ext>
            </a:extLst>
          </p:cNvPr>
          <p:cNvSpPr txBox="1"/>
          <p:nvPr/>
        </p:nvSpPr>
        <p:spPr>
          <a:xfrm>
            <a:off x="3272412" y="1500441"/>
            <a:ext cx="5647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/>
              <a:t>Question #2</a:t>
            </a:r>
          </a:p>
        </p:txBody>
      </p:sp>
    </p:spTree>
    <p:extLst>
      <p:ext uri="{BB962C8B-B14F-4D97-AF65-F5344CB8AC3E}">
        <p14:creationId xmlns:p14="http://schemas.microsoft.com/office/powerpoint/2010/main" val="117845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Person wearing sweater">
            <a:extLst>
              <a:ext uri="{FF2B5EF4-FFF2-40B4-BE49-F238E27FC236}">
                <a16:creationId xmlns:a16="http://schemas.microsoft.com/office/drawing/2014/main" id="{D6290026-DA6B-9A42-18C1-9244B543B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6364" y="2541057"/>
            <a:ext cx="1276350" cy="18192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651EB6-AF4E-96F7-C5E9-926779AE4607}"/>
              </a:ext>
            </a:extLst>
          </p:cNvPr>
          <p:cNvSpPr txBox="1"/>
          <p:nvPr/>
        </p:nvSpPr>
        <p:spPr>
          <a:xfrm>
            <a:off x="2794105" y="1940892"/>
            <a:ext cx="5920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Female STEM Students</a:t>
            </a:r>
          </a:p>
        </p:txBody>
      </p:sp>
      <p:pic>
        <p:nvPicPr>
          <p:cNvPr id="4" name="Object 1" descr="preencoded.png">
            <a:extLst>
              <a:ext uri="{FF2B5EF4-FFF2-40B4-BE49-F238E27FC236}">
                <a16:creationId xmlns:a16="http://schemas.microsoft.com/office/drawing/2014/main" id="{DB36856B-26B2-9FC0-862F-AFCD30E9F4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9" b="38"/>
          <a:stretch/>
        </p:blipFill>
        <p:spPr>
          <a:xfrm>
            <a:off x="392741" y="6379301"/>
            <a:ext cx="1312426" cy="20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715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1" descr="preencoded.png">
            <a:extLst>
              <a:ext uri="{FF2B5EF4-FFF2-40B4-BE49-F238E27FC236}">
                <a16:creationId xmlns:a16="http://schemas.microsoft.com/office/drawing/2014/main" id="{DB36856B-26B2-9FC0-862F-AFCD30E9F4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9" b="38"/>
          <a:stretch/>
        </p:blipFill>
        <p:spPr>
          <a:xfrm>
            <a:off x="392741" y="6379301"/>
            <a:ext cx="1312426" cy="20586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DEB313-2510-40C9-0DDA-7B742C5B70ED}"/>
              </a:ext>
            </a:extLst>
          </p:cNvPr>
          <p:cNvSpPr/>
          <p:nvPr/>
        </p:nvSpPr>
        <p:spPr>
          <a:xfrm>
            <a:off x="6894847" y="3324059"/>
            <a:ext cx="1656302" cy="143395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651EB6-AF4E-96F7-C5E9-926779AE4607}"/>
              </a:ext>
            </a:extLst>
          </p:cNvPr>
          <p:cNvSpPr txBox="1"/>
          <p:nvPr/>
        </p:nvSpPr>
        <p:spPr>
          <a:xfrm>
            <a:off x="6470436" y="3340495"/>
            <a:ext cx="2362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Female STEM </a:t>
            </a:r>
          </a:p>
          <a:p>
            <a:pPr algn="ctr"/>
            <a:r>
              <a:rPr lang="en-US" sz="1200" b="1" dirty="0"/>
              <a:t>Students</a:t>
            </a:r>
          </a:p>
        </p:txBody>
      </p:sp>
      <p:pic>
        <p:nvPicPr>
          <p:cNvPr id="2" name="Graphic 1" descr="Person wearing sweater">
            <a:extLst>
              <a:ext uri="{FF2B5EF4-FFF2-40B4-BE49-F238E27FC236}">
                <a16:creationId xmlns:a16="http://schemas.microsoft.com/office/drawing/2014/main" id="{D6290026-DA6B-9A42-18C1-9244B543B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50502" y="3818596"/>
            <a:ext cx="641516" cy="914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73DD2D1-F983-C8DE-41F5-3A251CEB268E}"/>
              </a:ext>
            </a:extLst>
          </p:cNvPr>
          <p:cNvSpPr/>
          <p:nvPr/>
        </p:nvSpPr>
        <p:spPr>
          <a:xfrm>
            <a:off x="3024381" y="306656"/>
            <a:ext cx="5526768" cy="44513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6DC1DA-66BF-3701-5454-126F1FECE1E3}"/>
              </a:ext>
            </a:extLst>
          </p:cNvPr>
          <p:cNvSpPr txBox="1"/>
          <p:nvPr/>
        </p:nvSpPr>
        <p:spPr>
          <a:xfrm>
            <a:off x="4606554" y="1576307"/>
            <a:ext cx="23624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Other Students</a:t>
            </a:r>
          </a:p>
        </p:txBody>
      </p:sp>
      <p:pic>
        <p:nvPicPr>
          <p:cNvPr id="15" name="Graphic 14" descr="Arrow: Counter-clockwise curve with solid fill">
            <a:extLst>
              <a:ext uri="{FF2B5EF4-FFF2-40B4-BE49-F238E27FC236}">
                <a16:creationId xmlns:a16="http://schemas.microsoft.com/office/drawing/2014/main" id="{46933669-184B-49CA-5873-71D84BB28E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232162">
            <a:off x="8518359" y="4135185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35D891D-D9F4-82DB-533E-F572EFDFAD24}"/>
              </a:ext>
            </a:extLst>
          </p:cNvPr>
          <p:cNvSpPr txBox="1"/>
          <p:nvPr/>
        </p:nvSpPr>
        <p:spPr>
          <a:xfrm>
            <a:off x="9329167" y="4732996"/>
            <a:ext cx="2532184" cy="615553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1700" dirty="0"/>
              <a:t>Analyze predictions for only these students.</a:t>
            </a:r>
          </a:p>
        </p:txBody>
      </p:sp>
    </p:spTree>
    <p:extLst>
      <p:ext uri="{BB962C8B-B14F-4D97-AF65-F5344CB8AC3E}">
        <p14:creationId xmlns:p14="http://schemas.microsoft.com/office/powerpoint/2010/main" val="158152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170185" y="171258"/>
            <a:ext cx="11512846" cy="58058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4574"/>
              </a:lnSpc>
              <a:buNone/>
            </a:pPr>
            <a:r>
              <a:rPr lang="en-US" sz="4950" b="1" dirty="0">
                <a:solidFill>
                  <a:srgbClr val="FFC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What’s This Presentation About?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B54EAA-73E0-0187-E326-FDA0D0A08594}"/>
              </a:ext>
            </a:extLst>
          </p:cNvPr>
          <p:cNvSpPr txBox="1"/>
          <p:nvPr/>
        </p:nvSpPr>
        <p:spPr>
          <a:xfrm>
            <a:off x="297832" y="1290610"/>
            <a:ext cx="94557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 will introduce a </a:t>
            </a:r>
            <a:r>
              <a:rPr lang="en-US" dirty="0">
                <a:solidFill>
                  <a:srgbClr val="FFC000"/>
                </a:solidFill>
              </a:rPr>
              <a:t>machine learning tool </a:t>
            </a:r>
            <a:r>
              <a:rPr lang="en-US" dirty="0">
                <a:solidFill>
                  <a:schemeClr val="bg1"/>
                </a:solidFill>
              </a:rPr>
              <a:t>that allows institutions to assess retention of students of varying demographic, financial, and academic qualities - comparing results to peer institutions.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 will show how the tool can be used to assess or benchmark retention for </a:t>
            </a:r>
            <a:r>
              <a:rPr lang="en-US" dirty="0">
                <a:solidFill>
                  <a:srgbClr val="FFC000"/>
                </a:solidFill>
              </a:rPr>
              <a:t>any</a:t>
            </a:r>
            <a:r>
              <a:rPr lang="en-US" i="1" dirty="0">
                <a:solidFill>
                  <a:srgbClr val="FFC000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group of students</a:t>
            </a:r>
            <a:r>
              <a:rPr lang="en-US" dirty="0">
                <a:solidFill>
                  <a:schemeClr val="bg1"/>
                </a:solidFill>
              </a:rPr>
              <a:t>*.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 will demonstrate how to use data mining techniques to discover </a:t>
            </a:r>
            <a:r>
              <a:rPr lang="en-US" dirty="0">
                <a:solidFill>
                  <a:srgbClr val="FFC000"/>
                </a:solidFill>
              </a:rPr>
              <a:t>new retention insights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589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1" descr="preencoded.png">
            <a:extLst>
              <a:ext uri="{FF2B5EF4-FFF2-40B4-BE49-F238E27FC236}">
                <a16:creationId xmlns:a16="http://schemas.microsoft.com/office/drawing/2014/main" id="{DB36856B-26B2-9FC0-862F-AFCD30E9F4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9" b="38"/>
          <a:stretch/>
        </p:blipFill>
        <p:spPr>
          <a:xfrm>
            <a:off x="392741" y="6379301"/>
            <a:ext cx="1312426" cy="20586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DEB313-2510-40C9-0DDA-7B742C5B70ED}"/>
              </a:ext>
            </a:extLst>
          </p:cNvPr>
          <p:cNvSpPr>
            <a:spLocks noChangeAspect="1"/>
          </p:cNvSpPr>
          <p:nvPr/>
        </p:nvSpPr>
        <p:spPr>
          <a:xfrm>
            <a:off x="2849418" y="1778943"/>
            <a:ext cx="2534836" cy="21945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651EB6-AF4E-96F7-C5E9-926779AE4607}"/>
              </a:ext>
            </a:extLst>
          </p:cNvPr>
          <p:cNvSpPr txBox="1"/>
          <p:nvPr/>
        </p:nvSpPr>
        <p:spPr>
          <a:xfrm>
            <a:off x="2849418" y="1811816"/>
            <a:ext cx="2362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Female STEM </a:t>
            </a:r>
          </a:p>
          <a:p>
            <a:pPr algn="ctr"/>
            <a:r>
              <a:rPr lang="en-US" b="1" dirty="0"/>
              <a:t>Students</a:t>
            </a:r>
          </a:p>
        </p:txBody>
      </p:sp>
      <p:pic>
        <p:nvPicPr>
          <p:cNvPr id="2" name="Graphic 1" descr="Person wearing sweater">
            <a:extLst>
              <a:ext uri="{FF2B5EF4-FFF2-40B4-BE49-F238E27FC236}">
                <a16:creationId xmlns:a16="http://schemas.microsoft.com/office/drawing/2014/main" id="{D6290026-DA6B-9A42-18C1-9244B543B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06523" y="2512359"/>
            <a:ext cx="898124" cy="12801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2B8367D-0927-3ECD-A081-C2526D8C8899}"/>
              </a:ext>
            </a:extLst>
          </p:cNvPr>
          <p:cNvSpPr>
            <a:spLocks noChangeAspect="1"/>
          </p:cNvSpPr>
          <p:nvPr/>
        </p:nvSpPr>
        <p:spPr>
          <a:xfrm>
            <a:off x="6777614" y="1778943"/>
            <a:ext cx="2534836" cy="21945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E30200-03EE-195F-188C-3BF73B63C0C4}"/>
              </a:ext>
            </a:extLst>
          </p:cNvPr>
          <p:cNvSpPr txBox="1"/>
          <p:nvPr/>
        </p:nvSpPr>
        <p:spPr>
          <a:xfrm>
            <a:off x="6777614" y="1811816"/>
            <a:ext cx="2362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Male STEM </a:t>
            </a:r>
          </a:p>
          <a:p>
            <a:pPr algn="ctr"/>
            <a:r>
              <a:rPr lang="en-US" b="1" dirty="0"/>
              <a:t>Students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CEF686-8660-50C4-5DA5-60B902C20315}"/>
              </a:ext>
            </a:extLst>
          </p:cNvPr>
          <p:cNvSpPr txBox="1"/>
          <p:nvPr/>
        </p:nvSpPr>
        <p:spPr>
          <a:xfrm>
            <a:off x="5523358" y="2691557"/>
            <a:ext cx="1075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versus</a:t>
            </a:r>
          </a:p>
        </p:txBody>
      </p:sp>
      <p:pic>
        <p:nvPicPr>
          <p:cNvPr id="14" name="Graphic 13" descr="Man wearing a jacket">
            <a:extLst>
              <a:ext uri="{FF2B5EF4-FFF2-40B4-BE49-F238E27FC236}">
                <a16:creationId xmlns:a16="http://schemas.microsoft.com/office/drawing/2014/main" id="{6E862357-CD99-55E1-4421-9AC6F63137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7546760" y="2512359"/>
            <a:ext cx="890264" cy="12801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D1643AF-180C-9CA5-FF44-E1FF96E977B1}"/>
              </a:ext>
            </a:extLst>
          </p:cNvPr>
          <p:cNvSpPr txBox="1"/>
          <p:nvPr/>
        </p:nvSpPr>
        <p:spPr>
          <a:xfrm>
            <a:off x="2757790" y="4399854"/>
            <a:ext cx="667641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b="1" dirty="0"/>
              <a:t>Or, compare predictions between two student groups.</a:t>
            </a:r>
          </a:p>
        </p:txBody>
      </p:sp>
    </p:spTree>
    <p:extLst>
      <p:ext uri="{BB962C8B-B14F-4D97-AF65-F5344CB8AC3E}">
        <p14:creationId xmlns:p14="http://schemas.microsoft.com/office/powerpoint/2010/main" val="4114748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1" descr="preencoded.png">
            <a:extLst>
              <a:ext uri="{FF2B5EF4-FFF2-40B4-BE49-F238E27FC236}">
                <a16:creationId xmlns:a16="http://schemas.microsoft.com/office/drawing/2014/main" id="{DB36856B-26B2-9FC0-862F-AFCD30E9F4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9" b="38"/>
          <a:stretch/>
        </p:blipFill>
        <p:spPr>
          <a:xfrm>
            <a:off x="392741" y="6379301"/>
            <a:ext cx="1312426" cy="20586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DEB313-2510-40C9-0DDA-7B742C5B70ED}"/>
              </a:ext>
            </a:extLst>
          </p:cNvPr>
          <p:cNvSpPr>
            <a:spLocks noChangeAspect="1"/>
          </p:cNvSpPr>
          <p:nvPr/>
        </p:nvSpPr>
        <p:spPr>
          <a:xfrm>
            <a:off x="2757790" y="248651"/>
            <a:ext cx="2534836" cy="21945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651EB6-AF4E-96F7-C5E9-926779AE4607}"/>
              </a:ext>
            </a:extLst>
          </p:cNvPr>
          <p:cNvSpPr txBox="1"/>
          <p:nvPr/>
        </p:nvSpPr>
        <p:spPr>
          <a:xfrm>
            <a:off x="2757790" y="281524"/>
            <a:ext cx="2362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Female STEM </a:t>
            </a:r>
          </a:p>
          <a:p>
            <a:pPr algn="ctr"/>
            <a:r>
              <a:rPr lang="en-US" b="1" dirty="0"/>
              <a:t>Students</a:t>
            </a:r>
          </a:p>
        </p:txBody>
      </p:sp>
      <p:pic>
        <p:nvPicPr>
          <p:cNvPr id="2" name="Graphic 1" descr="Person wearing sweater">
            <a:extLst>
              <a:ext uri="{FF2B5EF4-FFF2-40B4-BE49-F238E27FC236}">
                <a16:creationId xmlns:a16="http://schemas.microsoft.com/office/drawing/2014/main" id="{D6290026-DA6B-9A42-18C1-9244B543B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14895" y="982067"/>
            <a:ext cx="898124" cy="12801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2B8367D-0927-3ECD-A081-C2526D8C8899}"/>
              </a:ext>
            </a:extLst>
          </p:cNvPr>
          <p:cNvSpPr>
            <a:spLocks noChangeAspect="1"/>
          </p:cNvSpPr>
          <p:nvPr/>
        </p:nvSpPr>
        <p:spPr>
          <a:xfrm>
            <a:off x="6685986" y="248651"/>
            <a:ext cx="2534836" cy="21945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E30200-03EE-195F-188C-3BF73B63C0C4}"/>
              </a:ext>
            </a:extLst>
          </p:cNvPr>
          <p:cNvSpPr txBox="1"/>
          <p:nvPr/>
        </p:nvSpPr>
        <p:spPr>
          <a:xfrm>
            <a:off x="6685986" y="281524"/>
            <a:ext cx="2362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Male STEM </a:t>
            </a:r>
          </a:p>
          <a:p>
            <a:pPr algn="ctr"/>
            <a:r>
              <a:rPr lang="en-US" b="1" dirty="0"/>
              <a:t>Students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CEF686-8660-50C4-5DA5-60B902C20315}"/>
              </a:ext>
            </a:extLst>
          </p:cNvPr>
          <p:cNvSpPr txBox="1"/>
          <p:nvPr/>
        </p:nvSpPr>
        <p:spPr>
          <a:xfrm>
            <a:off x="5431730" y="1161265"/>
            <a:ext cx="1075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versus</a:t>
            </a:r>
          </a:p>
        </p:txBody>
      </p:sp>
      <p:pic>
        <p:nvPicPr>
          <p:cNvPr id="14" name="Graphic 13" descr="Man wearing a jacket">
            <a:extLst>
              <a:ext uri="{FF2B5EF4-FFF2-40B4-BE49-F238E27FC236}">
                <a16:creationId xmlns:a16="http://schemas.microsoft.com/office/drawing/2014/main" id="{6E862357-CD99-55E1-4421-9AC6F63137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7455132" y="982067"/>
            <a:ext cx="890264" cy="12801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D1643AF-180C-9CA5-FF44-E1FF96E977B1}"/>
              </a:ext>
            </a:extLst>
          </p:cNvPr>
          <p:cNvSpPr txBox="1"/>
          <p:nvPr/>
        </p:nvSpPr>
        <p:spPr>
          <a:xfrm>
            <a:off x="2748898" y="4997201"/>
            <a:ext cx="667641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b="1" dirty="0"/>
              <a:t>Or, compare predictions between two student groups at </a:t>
            </a:r>
            <a:r>
              <a:rPr lang="en-US" sz="2200" b="1" dirty="0">
                <a:solidFill>
                  <a:srgbClr val="FFC000"/>
                </a:solidFill>
              </a:rPr>
              <a:t>two different institutions</a:t>
            </a:r>
            <a:r>
              <a:rPr lang="en-US" sz="2200" b="1" dirty="0"/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66E204-3662-1FE5-CF32-9CBDE5B3B6B3}"/>
              </a:ext>
            </a:extLst>
          </p:cNvPr>
          <p:cNvSpPr>
            <a:spLocks noChangeAspect="1"/>
          </p:cNvSpPr>
          <p:nvPr/>
        </p:nvSpPr>
        <p:spPr>
          <a:xfrm>
            <a:off x="2757790" y="2616512"/>
            <a:ext cx="2534836" cy="219456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C2CC69-07A0-A27D-1363-22AF213B763F}"/>
              </a:ext>
            </a:extLst>
          </p:cNvPr>
          <p:cNvSpPr txBox="1"/>
          <p:nvPr/>
        </p:nvSpPr>
        <p:spPr>
          <a:xfrm>
            <a:off x="2757790" y="2649385"/>
            <a:ext cx="2362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Female STEM </a:t>
            </a:r>
          </a:p>
          <a:p>
            <a:pPr algn="ctr"/>
            <a:r>
              <a:rPr lang="en-US" b="1" dirty="0"/>
              <a:t>Students</a:t>
            </a:r>
          </a:p>
        </p:txBody>
      </p:sp>
      <p:pic>
        <p:nvPicPr>
          <p:cNvPr id="7" name="Graphic 6" descr="Person wearing sweater">
            <a:extLst>
              <a:ext uri="{FF2B5EF4-FFF2-40B4-BE49-F238E27FC236}">
                <a16:creationId xmlns:a16="http://schemas.microsoft.com/office/drawing/2014/main" id="{A3BD321A-DB77-A6DF-A8A7-8F68B2A9C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14895" y="3349928"/>
            <a:ext cx="898124" cy="12801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D5AED2D-C1BE-CA02-2803-ECB863700765}"/>
              </a:ext>
            </a:extLst>
          </p:cNvPr>
          <p:cNvSpPr>
            <a:spLocks noChangeAspect="1"/>
          </p:cNvSpPr>
          <p:nvPr/>
        </p:nvSpPr>
        <p:spPr>
          <a:xfrm>
            <a:off x="6685986" y="2616512"/>
            <a:ext cx="2534836" cy="219456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E42C8E-C7EA-D443-6643-35F0DDD3907E}"/>
              </a:ext>
            </a:extLst>
          </p:cNvPr>
          <p:cNvSpPr txBox="1"/>
          <p:nvPr/>
        </p:nvSpPr>
        <p:spPr>
          <a:xfrm>
            <a:off x="6685986" y="2649385"/>
            <a:ext cx="2362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Male STEM </a:t>
            </a:r>
          </a:p>
          <a:p>
            <a:pPr algn="ctr"/>
            <a:r>
              <a:rPr lang="en-US" b="1" dirty="0"/>
              <a:t>Students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2FBF2D-ED04-10AD-F888-2367537ED932}"/>
              </a:ext>
            </a:extLst>
          </p:cNvPr>
          <p:cNvSpPr txBox="1"/>
          <p:nvPr/>
        </p:nvSpPr>
        <p:spPr>
          <a:xfrm>
            <a:off x="5431730" y="3529126"/>
            <a:ext cx="1075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versus</a:t>
            </a:r>
          </a:p>
        </p:txBody>
      </p:sp>
      <p:pic>
        <p:nvPicPr>
          <p:cNvPr id="17" name="Graphic 16" descr="Man wearing a jacket">
            <a:extLst>
              <a:ext uri="{FF2B5EF4-FFF2-40B4-BE49-F238E27FC236}">
                <a16:creationId xmlns:a16="http://schemas.microsoft.com/office/drawing/2014/main" id="{E2A2B44E-CDA6-F860-3A15-AFABBC5272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7455132" y="3349928"/>
            <a:ext cx="890264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774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429DA97F-503E-A4D4-C3E8-30393D131758}"/>
              </a:ext>
            </a:extLst>
          </p:cNvPr>
          <p:cNvSpPr/>
          <p:nvPr/>
        </p:nvSpPr>
        <p:spPr>
          <a:xfrm>
            <a:off x="0" y="1899137"/>
            <a:ext cx="12191999" cy="345842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5000"/>
              </a:lnSpc>
              <a:buNone/>
            </a:pPr>
            <a:r>
              <a:rPr lang="en-US" sz="5400" b="1" kern="0" dirty="0">
                <a:solidFill>
                  <a:srgbClr val="2A2E33"/>
                </a:solidFill>
                <a:latin typeface="+mj-lt"/>
                <a:ea typeface="Source Sans Pro" pitchFamily="34" charset="-122"/>
              </a:rPr>
              <a:t>“How do we compare our results to schools with higher (or lower) academic selectivity?”</a:t>
            </a:r>
            <a:endParaRPr lang="en-US" sz="5400" dirty="0">
              <a:latin typeface="+mj-lt"/>
            </a:endParaRPr>
          </a:p>
        </p:txBody>
      </p:sp>
      <p:pic>
        <p:nvPicPr>
          <p:cNvPr id="3" name="Object 1" descr="preencoded.png">
            <a:extLst>
              <a:ext uri="{FF2B5EF4-FFF2-40B4-BE49-F238E27FC236}">
                <a16:creationId xmlns:a16="http://schemas.microsoft.com/office/drawing/2014/main" id="{90119753-9A7D-1E1C-758D-4B7ED562A2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9" b="38"/>
          <a:stretch/>
        </p:blipFill>
        <p:spPr>
          <a:xfrm>
            <a:off x="392741" y="6379301"/>
            <a:ext cx="1312426" cy="2058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C431D8-4123-17CF-1249-C04E88036D80}"/>
              </a:ext>
            </a:extLst>
          </p:cNvPr>
          <p:cNvSpPr txBox="1"/>
          <p:nvPr/>
        </p:nvSpPr>
        <p:spPr>
          <a:xfrm>
            <a:off x="3272412" y="1500441"/>
            <a:ext cx="5647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/>
              <a:t>Question #3</a:t>
            </a:r>
          </a:p>
        </p:txBody>
      </p:sp>
    </p:spTree>
    <p:extLst>
      <p:ext uri="{BB962C8B-B14F-4D97-AF65-F5344CB8AC3E}">
        <p14:creationId xmlns:p14="http://schemas.microsoft.com/office/powerpoint/2010/main" val="3084315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 t="39" b="38"/>
          <a:stretch/>
        </p:blipFill>
        <p:spPr>
          <a:xfrm>
            <a:off x="392741" y="6379301"/>
            <a:ext cx="1312426" cy="205861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918330" y="511663"/>
            <a:ext cx="11108149" cy="58058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4574"/>
              </a:lnSpc>
              <a:buNone/>
            </a:pPr>
            <a:r>
              <a:rPr lang="en-US" sz="4950" b="1" dirty="0">
                <a:solidFill>
                  <a:srgbClr val="2A2E33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Comparing Institutions by Student Group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F1B196-1A68-E449-F2A6-ECAAEBA00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042" y="1717346"/>
            <a:ext cx="6612036" cy="2660516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9F71AC1-F826-324A-B4B3-1C3D38DF72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4217255"/>
              </p:ext>
            </p:extLst>
          </p:nvPr>
        </p:nvGraphicFramePr>
        <p:xfrm>
          <a:off x="7905357" y="801954"/>
          <a:ext cx="3665321" cy="3524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 t="39" b="38"/>
          <a:stretch/>
        </p:blipFill>
        <p:spPr>
          <a:xfrm>
            <a:off x="392741" y="6379301"/>
            <a:ext cx="1312426" cy="205861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918330" y="511663"/>
            <a:ext cx="11512846" cy="58058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4574"/>
              </a:lnSpc>
              <a:buNone/>
            </a:pPr>
            <a:r>
              <a:rPr lang="en-US" sz="4950" b="1" dirty="0">
                <a:solidFill>
                  <a:srgbClr val="2A2E33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Selecting Comparisons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710C3C5-C2C3-3822-1843-1A24AE9AC4DF}"/>
              </a:ext>
            </a:extLst>
          </p:cNvPr>
          <p:cNvSpPr/>
          <p:nvPr/>
        </p:nvSpPr>
        <p:spPr>
          <a:xfrm>
            <a:off x="3498382" y="2862242"/>
            <a:ext cx="4347927" cy="64633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 descr="Male profile outline">
            <a:extLst>
              <a:ext uri="{FF2B5EF4-FFF2-40B4-BE49-F238E27FC236}">
                <a16:creationId xmlns:a16="http://schemas.microsoft.com/office/drawing/2014/main" id="{1ED87732-85A5-FBEC-16AE-1C1E94B3F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7818" y="2018032"/>
            <a:ext cx="914400" cy="914400"/>
          </a:xfrm>
          <a:prstGeom prst="rect">
            <a:avLst/>
          </a:prstGeom>
        </p:spPr>
      </p:pic>
      <p:pic>
        <p:nvPicPr>
          <p:cNvPr id="9" name="Graphic 8" descr="Male profile outline">
            <a:extLst>
              <a:ext uri="{FF2B5EF4-FFF2-40B4-BE49-F238E27FC236}">
                <a16:creationId xmlns:a16="http://schemas.microsoft.com/office/drawing/2014/main" id="{9988A6B2-3AEE-1CE2-7EE5-8710764E83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94031" y="2020005"/>
            <a:ext cx="914400" cy="914400"/>
          </a:xfrm>
          <a:prstGeom prst="rect">
            <a:avLst/>
          </a:prstGeom>
        </p:spPr>
      </p:pic>
      <p:pic>
        <p:nvPicPr>
          <p:cNvPr id="10" name="Graphic 9" descr="Male profile outline">
            <a:extLst>
              <a:ext uri="{FF2B5EF4-FFF2-40B4-BE49-F238E27FC236}">
                <a16:creationId xmlns:a16="http://schemas.microsoft.com/office/drawing/2014/main" id="{3FA54CB4-8FD3-1861-D4E5-5418CEC73E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50244" y="2007295"/>
            <a:ext cx="914400" cy="914400"/>
          </a:xfrm>
          <a:prstGeom prst="rect">
            <a:avLst/>
          </a:prstGeom>
        </p:spPr>
      </p:pic>
      <p:pic>
        <p:nvPicPr>
          <p:cNvPr id="11" name="Graphic 10" descr="Male profile outline">
            <a:extLst>
              <a:ext uri="{FF2B5EF4-FFF2-40B4-BE49-F238E27FC236}">
                <a16:creationId xmlns:a16="http://schemas.microsoft.com/office/drawing/2014/main" id="{18D281CB-AC1D-ED9F-B11E-F8240B583D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14117" y="2018032"/>
            <a:ext cx="914400" cy="914400"/>
          </a:xfrm>
          <a:prstGeom prst="rect">
            <a:avLst/>
          </a:prstGeom>
        </p:spPr>
      </p:pic>
      <p:pic>
        <p:nvPicPr>
          <p:cNvPr id="12" name="Graphic 11" descr="Male profile outline">
            <a:extLst>
              <a:ext uri="{FF2B5EF4-FFF2-40B4-BE49-F238E27FC236}">
                <a16:creationId xmlns:a16="http://schemas.microsoft.com/office/drawing/2014/main" id="{43C2F0DD-8CCD-2B8F-626E-B6C103A8A6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0330" y="2020005"/>
            <a:ext cx="914400" cy="914400"/>
          </a:xfrm>
          <a:prstGeom prst="rect">
            <a:avLst/>
          </a:prstGeom>
        </p:spPr>
      </p:pic>
      <p:pic>
        <p:nvPicPr>
          <p:cNvPr id="13" name="Graphic 12" descr="Male profile outline">
            <a:extLst>
              <a:ext uri="{FF2B5EF4-FFF2-40B4-BE49-F238E27FC236}">
                <a16:creationId xmlns:a16="http://schemas.microsoft.com/office/drawing/2014/main" id="{48C9C906-0014-AE45-6B3F-E01CD9C97F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6543" y="2007295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3B9EBF-0AE2-5C65-CEA7-C6604637726C}"/>
              </a:ext>
            </a:extLst>
          </p:cNvPr>
          <p:cNvSpPr txBox="1"/>
          <p:nvPr/>
        </p:nvSpPr>
        <p:spPr>
          <a:xfrm>
            <a:off x="3445534" y="3397944"/>
            <a:ext cx="1435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Low HS GPA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9F6B33-265E-3581-EB5B-CF7D178B8069}"/>
              </a:ext>
            </a:extLst>
          </p:cNvPr>
          <p:cNvSpPr txBox="1"/>
          <p:nvPr/>
        </p:nvSpPr>
        <p:spPr>
          <a:xfrm>
            <a:off x="6851247" y="3508573"/>
            <a:ext cx="1435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High HS GPA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D6B21F-3F62-333D-C640-08B7412C1F99}"/>
              </a:ext>
            </a:extLst>
          </p:cNvPr>
          <p:cNvSpPr/>
          <p:nvPr/>
        </p:nvSpPr>
        <p:spPr>
          <a:xfrm>
            <a:off x="6267577" y="1887105"/>
            <a:ext cx="1473366" cy="103459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DFAC58-5FFE-A624-C94F-B5DA2B51CC0B}"/>
              </a:ext>
            </a:extLst>
          </p:cNvPr>
          <p:cNvSpPr txBox="1"/>
          <p:nvPr/>
        </p:nvSpPr>
        <p:spPr>
          <a:xfrm>
            <a:off x="2944550" y="4379263"/>
            <a:ext cx="621610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Select students who share attributes in common with students from the institution(s) you want to compare to.</a:t>
            </a:r>
          </a:p>
        </p:txBody>
      </p:sp>
    </p:spTree>
    <p:extLst>
      <p:ext uri="{BB962C8B-B14F-4D97-AF65-F5344CB8AC3E}">
        <p14:creationId xmlns:p14="http://schemas.microsoft.com/office/powerpoint/2010/main" val="2609741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 t="39" b="38"/>
          <a:stretch/>
        </p:blipFill>
        <p:spPr>
          <a:xfrm>
            <a:off x="392741" y="6379301"/>
            <a:ext cx="1312426" cy="205861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918330" y="511663"/>
            <a:ext cx="11512846" cy="58058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4574"/>
              </a:lnSpc>
              <a:buNone/>
            </a:pPr>
            <a:r>
              <a:rPr lang="en-US" sz="4950" b="1" dirty="0">
                <a:solidFill>
                  <a:srgbClr val="2A2E33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Example</a:t>
            </a:r>
            <a:endParaRPr lang="en-US" dirty="0"/>
          </a:p>
        </p:txBody>
      </p:sp>
      <p:pic>
        <p:nvPicPr>
          <p:cNvPr id="12" name="Graphic 11" descr="Male profile outline">
            <a:extLst>
              <a:ext uri="{FF2B5EF4-FFF2-40B4-BE49-F238E27FC236}">
                <a16:creationId xmlns:a16="http://schemas.microsoft.com/office/drawing/2014/main" id="{43C2F0DD-8CCD-2B8F-626E-B6C103A8A6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35503" y="2237085"/>
            <a:ext cx="914400" cy="914400"/>
          </a:xfrm>
          <a:prstGeom prst="rect">
            <a:avLst/>
          </a:prstGeom>
        </p:spPr>
      </p:pic>
      <p:pic>
        <p:nvPicPr>
          <p:cNvPr id="13" name="Graphic 12" descr="Male profile outline">
            <a:extLst>
              <a:ext uri="{FF2B5EF4-FFF2-40B4-BE49-F238E27FC236}">
                <a16:creationId xmlns:a16="http://schemas.microsoft.com/office/drawing/2014/main" id="{48C9C906-0014-AE45-6B3F-E01CD9C97F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03307" y="2237085"/>
            <a:ext cx="914400" cy="914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AD6B21F-3F62-333D-C640-08B7412C1F99}"/>
              </a:ext>
            </a:extLst>
          </p:cNvPr>
          <p:cNvSpPr/>
          <p:nvPr/>
        </p:nvSpPr>
        <p:spPr>
          <a:xfrm>
            <a:off x="4559888" y="1934182"/>
            <a:ext cx="2175819" cy="139035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2B1D6B-31C0-6523-12AB-6477FCDBC777}"/>
              </a:ext>
            </a:extLst>
          </p:cNvPr>
          <p:cNvSpPr txBox="1"/>
          <p:nvPr/>
        </p:nvSpPr>
        <p:spPr>
          <a:xfrm>
            <a:off x="1992302" y="3578877"/>
            <a:ext cx="79025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“Our model predicts that </a:t>
            </a:r>
            <a:r>
              <a:rPr lang="en-US" sz="2200" dirty="0">
                <a:solidFill>
                  <a:srgbClr val="FFC000"/>
                </a:solidFill>
              </a:rPr>
              <a:t>among students with high GPAs (3.5 or above), </a:t>
            </a:r>
            <a:r>
              <a:rPr lang="en-US" sz="2200" dirty="0"/>
              <a:t>our institution [over- or under-] performs in retention, compared to WPI and other “elite” competitor schools, by ____%.” </a:t>
            </a:r>
          </a:p>
        </p:txBody>
      </p:sp>
    </p:spTree>
    <p:extLst>
      <p:ext uri="{BB962C8B-B14F-4D97-AF65-F5344CB8AC3E}">
        <p14:creationId xmlns:p14="http://schemas.microsoft.com/office/powerpoint/2010/main" val="2019508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429DA97F-503E-A4D4-C3E8-30393D131758}"/>
              </a:ext>
            </a:extLst>
          </p:cNvPr>
          <p:cNvSpPr/>
          <p:nvPr/>
        </p:nvSpPr>
        <p:spPr>
          <a:xfrm>
            <a:off x="0" y="1899137"/>
            <a:ext cx="12191999" cy="345842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5000"/>
              </a:lnSpc>
              <a:buNone/>
            </a:pPr>
            <a:r>
              <a:rPr lang="en-US" sz="5400" b="1" kern="0" dirty="0">
                <a:solidFill>
                  <a:srgbClr val="2A2E33"/>
                </a:solidFill>
                <a:latin typeface="+mj-lt"/>
                <a:ea typeface="Source Sans Pro" pitchFamily="34" charset="-122"/>
              </a:rPr>
              <a:t>“Did your super-fancy model tell us anything we don’t know/discover anything new?”</a:t>
            </a:r>
            <a:endParaRPr lang="en-US" sz="5400" dirty="0">
              <a:latin typeface="+mj-lt"/>
            </a:endParaRPr>
          </a:p>
        </p:txBody>
      </p:sp>
      <p:pic>
        <p:nvPicPr>
          <p:cNvPr id="3" name="Object 1" descr="preencoded.png">
            <a:extLst>
              <a:ext uri="{FF2B5EF4-FFF2-40B4-BE49-F238E27FC236}">
                <a16:creationId xmlns:a16="http://schemas.microsoft.com/office/drawing/2014/main" id="{90119753-9A7D-1E1C-758D-4B7ED562A2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9" b="38"/>
          <a:stretch/>
        </p:blipFill>
        <p:spPr>
          <a:xfrm>
            <a:off x="392741" y="6379301"/>
            <a:ext cx="1312426" cy="2058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C431D8-4123-17CF-1249-C04E88036D80}"/>
              </a:ext>
            </a:extLst>
          </p:cNvPr>
          <p:cNvSpPr txBox="1"/>
          <p:nvPr/>
        </p:nvSpPr>
        <p:spPr>
          <a:xfrm>
            <a:off x="3272412" y="1500441"/>
            <a:ext cx="5647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/>
              <a:t>Question 4</a:t>
            </a:r>
          </a:p>
        </p:txBody>
      </p:sp>
    </p:spTree>
    <p:extLst>
      <p:ext uri="{BB962C8B-B14F-4D97-AF65-F5344CB8AC3E}">
        <p14:creationId xmlns:p14="http://schemas.microsoft.com/office/powerpoint/2010/main" val="2796827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 t="39" b="38"/>
          <a:stretch/>
        </p:blipFill>
        <p:spPr>
          <a:xfrm>
            <a:off x="392741" y="6379301"/>
            <a:ext cx="1312426" cy="205861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918330" y="511663"/>
            <a:ext cx="11512846" cy="58058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4574"/>
              </a:lnSpc>
              <a:buNone/>
            </a:pPr>
            <a:r>
              <a:rPr lang="en-US" sz="4950" b="1" dirty="0">
                <a:solidFill>
                  <a:srgbClr val="2A2E33"/>
                </a:solidFill>
                <a:latin typeface="Source Sans Pro" pitchFamily="34" charset="0"/>
                <a:ea typeface="Source Sans Pro" pitchFamily="34" charset="-122"/>
              </a:rPr>
              <a:t>Discovering New Insights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87720D-5F9F-9834-11C5-8B09F77BE6AA}"/>
              </a:ext>
            </a:extLst>
          </p:cNvPr>
          <p:cNvSpPr txBox="1"/>
          <p:nvPr/>
        </p:nvSpPr>
        <p:spPr>
          <a:xfrm>
            <a:off x="918329" y="1253093"/>
            <a:ext cx="60853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</a:t>
            </a:r>
            <a:r>
              <a:rPr lang="en-US" b="1" dirty="0"/>
              <a:t>data mining </a:t>
            </a:r>
            <a:r>
              <a:rPr lang="en-US" dirty="0"/>
              <a:t>techniques to discover new insights.</a:t>
            </a:r>
          </a:p>
          <a:p>
            <a:endParaRPr lang="en-US" dirty="0"/>
          </a:p>
          <a:p>
            <a:r>
              <a:rPr lang="en-US" dirty="0"/>
              <a:t>Example: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Surrogate modeling of machine learning model.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decision tree that predicts the </a:t>
            </a:r>
            <a:r>
              <a:rPr lang="en-US" b="1" dirty="0"/>
              <a:t>biggest predicted retention differences </a:t>
            </a:r>
            <a:r>
              <a:rPr lang="en-US" dirty="0"/>
              <a:t>at</a:t>
            </a:r>
            <a:r>
              <a:rPr lang="en-US" b="1" dirty="0"/>
              <a:t> </a:t>
            </a:r>
            <a:r>
              <a:rPr lang="en-US" dirty="0"/>
              <a:t>your institution compared to other institutions.</a:t>
            </a:r>
          </a:p>
        </p:txBody>
      </p:sp>
    </p:spTree>
    <p:extLst>
      <p:ext uri="{BB962C8B-B14F-4D97-AF65-F5344CB8AC3E}">
        <p14:creationId xmlns:p14="http://schemas.microsoft.com/office/powerpoint/2010/main" val="1721243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429DA97F-503E-A4D4-C3E8-30393D131758}"/>
              </a:ext>
            </a:extLst>
          </p:cNvPr>
          <p:cNvSpPr/>
          <p:nvPr/>
        </p:nvSpPr>
        <p:spPr>
          <a:xfrm>
            <a:off x="0" y="2570764"/>
            <a:ext cx="12191999" cy="62849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5000"/>
              </a:lnSpc>
              <a:buNone/>
            </a:pPr>
            <a:r>
              <a:rPr lang="en-US" sz="7000" b="1" kern="0" spc="0" dirty="0">
                <a:solidFill>
                  <a:srgbClr val="2A2E33"/>
                </a:solidFill>
                <a:latin typeface="+mj-lt"/>
                <a:ea typeface="Source Sans Pro" pitchFamily="34" charset="-122"/>
                <a:cs typeface="Source Sans Pro" pitchFamily="34" charset="-120"/>
              </a:rPr>
              <a:t>Summary</a:t>
            </a:r>
            <a:endParaRPr lang="en-US" sz="7000" dirty="0">
              <a:latin typeface="+mj-lt"/>
            </a:endParaRPr>
          </a:p>
        </p:txBody>
      </p:sp>
      <p:pic>
        <p:nvPicPr>
          <p:cNvPr id="3" name="Object 1" descr="preencoded.png">
            <a:extLst>
              <a:ext uri="{FF2B5EF4-FFF2-40B4-BE49-F238E27FC236}">
                <a16:creationId xmlns:a16="http://schemas.microsoft.com/office/drawing/2014/main" id="{90119753-9A7D-1E1C-758D-4B7ED562A2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9" b="38"/>
          <a:stretch/>
        </p:blipFill>
        <p:spPr>
          <a:xfrm>
            <a:off x="392741" y="6379301"/>
            <a:ext cx="1312426" cy="20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45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4"/>
          <a:srcRect t="39" b="38"/>
          <a:stretch/>
        </p:blipFill>
        <p:spPr>
          <a:xfrm>
            <a:off x="392741" y="6379301"/>
            <a:ext cx="1312426" cy="205861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70185" y="171258"/>
            <a:ext cx="11512846" cy="58058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4574"/>
              </a:lnSpc>
              <a:buNone/>
            </a:pPr>
            <a:r>
              <a:rPr lang="en-US" sz="4950" b="1" dirty="0">
                <a:solidFill>
                  <a:srgbClr val="2A2E33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B54EAA-73E0-0187-E326-FDA0D0A08594}"/>
              </a:ext>
            </a:extLst>
          </p:cNvPr>
          <p:cNvSpPr txBox="1"/>
          <p:nvPr/>
        </p:nvSpPr>
        <p:spPr>
          <a:xfrm>
            <a:off x="297833" y="1290610"/>
            <a:ext cx="90238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tool enables institutions to assess retention of students of varying demographic, financial, and academic qualities.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used to assess retention for </a:t>
            </a:r>
            <a:r>
              <a:rPr lang="en-US" i="1" dirty="0"/>
              <a:t>any </a:t>
            </a:r>
            <a:r>
              <a:rPr lang="en-US" dirty="0"/>
              <a:t>group of students (*with sufficient sample size).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Exploring model can uncover previously unknown retention insights.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58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170185" y="171258"/>
            <a:ext cx="11512846" cy="58058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4574"/>
              </a:lnSpc>
              <a:buNone/>
            </a:pPr>
            <a:r>
              <a:rPr lang="en-US" sz="4950" b="1" dirty="0">
                <a:solidFill>
                  <a:srgbClr val="FFC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What Does The Tool Do?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4F8103-BEE8-0925-4B1A-6282F0EFF3E1}"/>
              </a:ext>
            </a:extLst>
          </p:cNvPr>
          <p:cNvSpPr txBox="1"/>
          <p:nvPr/>
        </p:nvSpPr>
        <p:spPr>
          <a:xfrm>
            <a:off x="152417" y="2967335"/>
            <a:ext cx="3341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Clean and analyze National Student Clearinghouse enrollment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A2FEBB-4339-38D8-7C87-D35D9F78B810}"/>
              </a:ext>
            </a:extLst>
          </p:cNvPr>
          <p:cNvSpPr txBox="1"/>
          <p:nvPr/>
        </p:nvSpPr>
        <p:spPr>
          <a:xfrm>
            <a:off x="3886775" y="2967335"/>
            <a:ext cx="33410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Prepare and run machine learning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Select the best machine learning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Ensure models are fair and accurate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CDD428-CFAB-ECB0-C671-D32F603EE2AB}"/>
              </a:ext>
            </a:extLst>
          </p:cNvPr>
          <p:cNvSpPr txBox="1"/>
          <p:nvPr/>
        </p:nvSpPr>
        <p:spPr>
          <a:xfrm>
            <a:off x="152416" y="4403801"/>
            <a:ext cx="3341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Integrate NSC data with College Scorecard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BABB0A-483C-1CF0-F369-897881F6D288}"/>
              </a:ext>
            </a:extLst>
          </p:cNvPr>
          <p:cNvSpPr txBox="1"/>
          <p:nvPr/>
        </p:nvSpPr>
        <p:spPr>
          <a:xfrm>
            <a:off x="7807552" y="2967334"/>
            <a:ext cx="33410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Use machine learning models to compare retention rates by institution and demographic 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Share data mining tools to discover new retention insights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6F0768-BE05-C6E7-8E37-BCAA63B46DD9}"/>
              </a:ext>
            </a:extLst>
          </p:cNvPr>
          <p:cNvSpPr txBox="1"/>
          <p:nvPr/>
        </p:nvSpPr>
        <p:spPr>
          <a:xfrm>
            <a:off x="257908" y="2289880"/>
            <a:ext cx="279009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FFC000"/>
                </a:solidFill>
              </a:rPr>
              <a:t>Data Prep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9514DD-B759-75CD-90B9-996D43D0529C}"/>
              </a:ext>
            </a:extLst>
          </p:cNvPr>
          <p:cNvSpPr txBox="1"/>
          <p:nvPr/>
        </p:nvSpPr>
        <p:spPr>
          <a:xfrm>
            <a:off x="3886775" y="2305557"/>
            <a:ext cx="30063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FFC000"/>
                </a:solidFill>
              </a:rPr>
              <a:t>Machine Learning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0E3665-9508-50E9-A1F6-6FF4A7EA3F02}"/>
              </a:ext>
            </a:extLst>
          </p:cNvPr>
          <p:cNvSpPr txBox="1"/>
          <p:nvPr/>
        </p:nvSpPr>
        <p:spPr>
          <a:xfrm>
            <a:off x="7974893" y="2331599"/>
            <a:ext cx="30063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FFC000"/>
                </a:solidFill>
              </a:rPr>
              <a:t>Data Insights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177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9" grpId="0"/>
      <p:bldP spid="17" grpId="0"/>
      <p:bldP spid="18" grpId="0"/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8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E084CD-9385-5F75-078B-EA7492B17D20}"/>
              </a:ext>
            </a:extLst>
          </p:cNvPr>
          <p:cNvSpPr txBox="1"/>
          <p:nvPr/>
        </p:nvSpPr>
        <p:spPr>
          <a:xfrm>
            <a:off x="2627798" y="3855066"/>
            <a:ext cx="4352299" cy="177882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ctr" defTabSz="777240">
              <a:lnSpc>
                <a:spcPct val="90000"/>
              </a:lnSpc>
              <a:spcBef>
                <a:spcPct val="0"/>
              </a:spcBef>
              <a:spcAft>
                <a:spcPts val="510"/>
              </a:spcAft>
            </a:pPr>
            <a:endParaRPr lang="en-US" sz="255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algn="ctr" defTabSz="777240">
              <a:lnSpc>
                <a:spcPct val="90000"/>
              </a:lnSpc>
              <a:spcBef>
                <a:spcPct val="0"/>
              </a:spcBef>
              <a:spcAft>
                <a:spcPts val="510"/>
              </a:spcAft>
            </a:pPr>
            <a:r>
              <a:rPr lang="en-US" sz="255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Steven Sherrin, Ph.D.</a:t>
            </a:r>
          </a:p>
          <a:p>
            <a:pPr algn="ctr" defTabSz="777240">
              <a:lnSpc>
                <a:spcPct val="90000"/>
              </a:lnSpc>
              <a:spcBef>
                <a:spcPct val="0"/>
              </a:spcBef>
              <a:spcAft>
                <a:spcPts val="510"/>
              </a:spcAft>
            </a:pPr>
            <a:r>
              <a:rPr lang="en-US" sz="255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sherrins@wit.edu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0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FCC533-3AB2-1562-C428-4D12B4CB79AE}"/>
              </a:ext>
            </a:extLst>
          </p:cNvPr>
          <p:cNvSpPr txBox="1"/>
          <p:nvPr/>
        </p:nvSpPr>
        <p:spPr>
          <a:xfrm>
            <a:off x="2045884" y="3568587"/>
            <a:ext cx="5516125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77240">
              <a:spcAft>
                <a:spcPts val="600"/>
              </a:spcAft>
            </a:pPr>
            <a:r>
              <a:rPr lang="en-US" sz="306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Thank You!</a:t>
            </a:r>
            <a:endParaRPr lang="en-US" sz="3600" b="1" dirty="0"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F621CF7-8FB7-D1E9-11FF-A84F35BD30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224114"/>
            <a:ext cx="9240039" cy="244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103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D9D4E34-F530-8DCD-06C1-8A705B505C09}"/>
              </a:ext>
            </a:extLst>
          </p:cNvPr>
          <p:cNvSpPr txBox="1"/>
          <p:nvPr/>
        </p:nvSpPr>
        <p:spPr>
          <a:xfrm>
            <a:off x="945520" y="1484964"/>
            <a:ext cx="2378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Statistics, Methods, &amp; Code</a:t>
            </a:r>
          </a:p>
        </p:txBody>
      </p:sp>
      <p:pic>
        <p:nvPicPr>
          <p:cNvPr id="8" name="Picture 7" descr="A qr code with a blue circle&#10;&#10;Description automatically generated">
            <a:extLst>
              <a:ext uri="{FF2B5EF4-FFF2-40B4-BE49-F238E27FC236}">
                <a16:creationId xmlns:a16="http://schemas.microsoft.com/office/drawing/2014/main" id="{B753391C-4EC9-164D-BB06-A6549B7E5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002" y="2192850"/>
            <a:ext cx="3200400" cy="3200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7B3DF7-FB25-FACB-7F54-9725014B1B8E}"/>
              </a:ext>
            </a:extLst>
          </p:cNvPr>
          <p:cNvSpPr txBox="1"/>
          <p:nvPr/>
        </p:nvSpPr>
        <p:spPr>
          <a:xfrm>
            <a:off x="5058137" y="1484964"/>
            <a:ext cx="21957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Do You Want To Collaborate?</a:t>
            </a:r>
          </a:p>
        </p:txBody>
      </p:sp>
      <p:pic>
        <p:nvPicPr>
          <p:cNvPr id="15" name="Picture 14" descr="A qr code with a cat&#10;&#10;Description automatically generated">
            <a:extLst>
              <a:ext uri="{FF2B5EF4-FFF2-40B4-BE49-F238E27FC236}">
                <a16:creationId xmlns:a16="http://schemas.microsoft.com/office/drawing/2014/main" id="{2CD7E2AC-544E-2E8A-056C-AD0D1E8F8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76" y="2192850"/>
            <a:ext cx="3200400" cy="3200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8E86A30-9B90-6912-60B1-F7081A16CA5D}"/>
              </a:ext>
            </a:extLst>
          </p:cNvPr>
          <p:cNvSpPr txBox="1"/>
          <p:nvPr/>
        </p:nvSpPr>
        <p:spPr>
          <a:xfrm>
            <a:off x="8987946" y="1772527"/>
            <a:ext cx="2378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Connect With Me</a:t>
            </a:r>
          </a:p>
        </p:txBody>
      </p:sp>
      <p:pic>
        <p:nvPicPr>
          <p:cNvPr id="18" name="Picture 17" descr="A qr code with a purple piece of paper&#10;&#10;Description automatically generated">
            <a:extLst>
              <a:ext uri="{FF2B5EF4-FFF2-40B4-BE49-F238E27FC236}">
                <a16:creationId xmlns:a16="http://schemas.microsoft.com/office/drawing/2014/main" id="{768C7708-8F4A-88F7-080D-37FD41F7D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789" y="2192850"/>
            <a:ext cx="3200400" cy="3200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FA7479-C954-205D-7A0A-3C0B526F05F2}"/>
              </a:ext>
            </a:extLst>
          </p:cNvPr>
          <p:cNvSpPr txBox="1"/>
          <p:nvPr/>
        </p:nvSpPr>
        <p:spPr>
          <a:xfrm>
            <a:off x="-623287" y="45015"/>
            <a:ext cx="551612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77240">
              <a:spcAft>
                <a:spcPts val="600"/>
              </a:spcAft>
            </a:pPr>
            <a:r>
              <a:rPr lang="en-US" sz="4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Thank You!</a:t>
            </a:r>
            <a:endParaRPr lang="en-US" sz="4600" b="1" dirty="0"/>
          </a:p>
        </p:txBody>
      </p:sp>
    </p:spTree>
    <p:extLst>
      <p:ext uri="{BB962C8B-B14F-4D97-AF65-F5344CB8AC3E}">
        <p14:creationId xmlns:p14="http://schemas.microsoft.com/office/powerpoint/2010/main" val="2956393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429DA97F-503E-A4D4-C3E8-30393D131758}"/>
              </a:ext>
            </a:extLst>
          </p:cNvPr>
          <p:cNvSpPr/>
          <p:nvPr/>
        </p:nvSpPr>
        <p:spPr>
          <a:xfrm>
            <a:off x="0" y="2570764"/>
            <a:ext cx="12191999" cy="62849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5000"/>
              </a:lnSpc>
              <a:buNone/>
            </a:pPr>
            <a:r>
              <a:rPr lang="en-US" sz="7000" b="1" kern="0" spc="0" dirty="0">
                <a:solidFill>
                  <a:srgbClr val="2A2E33"/>
                </a:solidFill>
                <a:latin typeface="+mj-lt"/>
                <a:ea typeface="Source Sans Pro" pitchFamily="34" charset="-122"/>
                <a:cs typeface="Source Sans Pro" pitchFamily="34" charset="-120"/>
              </a:rPr>
              <a:t>Conceptual </a:t>
            </a:r>
          </a:p>
          <a:p>
            <a:pPr algn="ctr">
              <a:lnSpc>
                <a:spcPts val="5000"/>
              </a:lnSpc>
              <a:buNone/>
            </a:pPr>
            <a:endParaRPr lang="en-US" sz="7000" b="1" kern="0" dirty="0">
              <a:solidFill>
                <a:srgbClr val="2A2E33"/>
              </a:solidFill>
              <a:latin typeface="+mj-lt"/>
              <a:ea typeface="Source Sans Pro" pitchFamily="34" charset="-122"/>
              <a:cs typeface="Source Sans Pro" pitchFamily="34" charset="-120"/>
            </a:endParaRPr>
          </a:p>
          <a:p>
            <a:pPr algn="ctr">
              <a:lnSpc>
                <a:spcPts val="5000"/>
              </a:lnSpc>
              <a:buNone/>
            </a:pPr>
            <a:r>
              <a:rPr lang="en-US" sz="7000" b="1" kern="0" spc="0" dirty="0">
                <a:solidFill>
                  <a:srgbClr val="2A2E33"/>
                </a:solidFill>
                <a:latin typeface="+mj-lt"/>
                <a:ea typeface="Source Sans Pro" pitchFamily="34" charset="-122"/>
                <a:cs typeface="Source Sans Pro" pitchFamily="34" charset="-120"/>
              </a:rPr>
              <a:t>Approach</a:t>
            </a:r>
            <a:endParaRPr lang="en-US" sz="7000" dirty="0">
              <a:latin typeface="+mj-lt"/>
            </a:endParaRPr>
          </a:p>
        </p:txBody>
      </p:sp>
      <p:pic>
        <p:nvPicPr>
          <p:cNvPr id="3" name="Object 1" descr="preencoded.png">
            <a:extLst>
              <a:ext uri="{FF2B5EF4-FFF2-40B4-BE49-F238E27FC236}">
                <a16:creationId xmlns:a16="http://schemas.microsoft.com/office/drawing/2014/main" id="{1E3A8C03-E4BB-521A-D995-4678F97602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9" b="38"/>
          <a:stretch/>
        </p:blipFill>
        <p:spPr>
          <a:xfrm>
            <a:off x="392741" y="6379301"/>
            <a:ext cx="1312426" cy="20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24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City with buildings and skyscrapers">
            <a:extLst>
              <a:ext uri="{FF2B5EF4-FFF2-40B4-BE49-F238E27FC236}">
                <a16:creationId xmlns:a16="http://schemas.microsoft.com/office/drawing/2014/main" id="{0798006F-D551-3215-BAD1-C618A7956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75380" y="2028568"/>
            <a:ext cx="6357604" cy="3576150"/>
          </a:xfrm>
          <a:prstGeom prst="rect">
            <a:avLst/>
          </a:prstGeom>
        </p:spPr>
      </p:pic>
      <p:pic>
        <p:nvPicPr>
          <p:cNvPr id="25" name="Object 1" descr="preencoded.png">
            <a:extLst>
              <a:ext uri="{FF2B5EF4-FFF2-40B4-BE49-F238E27FC236}">
                <a16:creationId xmlns:a16="http://schemas.microsoft.com/office/drawing/2014/main" id="{2A41357E-8094-4182-B727-4C646F3F165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9" b="38"/>
          <a:stretch/>
        </p:blipFill>
        <p:spPr>
          <a:xfrm>
            <a:off x="392741" y="6379301"/>
            <a:ext cx="1312426" cy="205861"/>
          </a:xfrm>
          <a:prstGeom prst="rect">
            <a:avLst/>
          </a:prstGeom>
        </p:spPr>
      </p:pic>
      <p:pic>
        <p:nvPicPr>
          <p:cNvPr id="6" name="Graphic 5" descr="Person wearing sweater">
            <a:extLst>
              <a:ext uri="{FF2B5EF4-FFF2-40B4-BE49-F238E27FC236}">
                <a16:creationId xmlns:a16="http://schemas.microsoft.com/office/drawing/2014/main" id="{34469F70-375B-FE6B-BC82-0B64DBD019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6364" y="2894594"/>
            <a:ext cx="1276350" cy="1819275"/>
          </a:xfrm>
          <a:prstGeom prst="rect">
            <a:avLst/>
          </a:prstGeom>
        </p:spPr>
      </p:pic>
      <p:sp>
        <p:nvSpPr>
          <p:cNvPr id="16" name="Object 3">
            <a:extLst>
              <a:ext uri="{FF2B5EF4-FFF2-40B4-BE49-F238E27FC236}">
                <a16:creationId xmlns:a16="http://schemas.microsoft.com/office/drawing/2014/main" id="{AA40F802-6E7E-BED5-98B6-FBA4456E4818}"/>
              </a:ext>
            </a:extLst>
          </p:cNvPr>
          <p:cNvSpPr/>
          <p:nvPr/>
        </p:nvSpPr>
        <p:spPr>
          <a:xfrm>
            <a:off x="918188" y="600669"/>
            <a:ext cx="11619572" cy="62849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5000"/>
              </a:lnSpc>
              <a:buNone/>
            </a:pPr>
            <a:r>
              <a:rPr lang="en-US" sz="5000" b="1" kern="0" spc="0" dirty="0">
                <a:solidFill>
                  <a:srgbClr val="2A2E33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Example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1F918E-7C95-4B73-D0EF-F5A27FD7C92B}"/>
              </a:ext>
            </a:extLst>
          </p:cNvPr>
          <p:cNvSpPr txBox="1"/>
          <p:nvPr/>
        </p:nvSpPr>
        <p:spPr>
          <a:xfrm>
            <a:off x="2794105" y="1710060"/>
            <a:ext cx="5920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Female STEM Students</a:t>
            </a:r>
          </a:p>
          <a:p>
            <a:pPr algn="ctr"/>
            <a:r>
              <a:rPr lang="en-US" sz="2400" b="1" dirty="0"/>
              <a:t>At AIR University</a:t>
            </a:r>
          </a:p>
        </p:txBody>
      </p:sp>
    </p:spTree>
    <p:extLst>
      <p:ext uri="{BB962C8B-B14F-4D97-AF65-F5344CB8AC3E}">
        <p14:creationId xmlns:p14="http://schemas.microsoft.com/office/powerpoint/2010/main" val="4214655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raphic 50" descr="City with buildings and skyscrapers">
            <a:extLst>
              <a:ext uri="{FF2B5EF4-FFF2-40B4-BE49-F238E27FC236}">
                <a16:creationId xmlns:a16="http://schemas.microsoft.com/office/drawing/2014/main" id="{6B9E809C-5BB2-801D-DD95-0D95CF7C58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972" y="4994391"/>
            <a:ext cx="2763521" cy="1554480"/>
          </a:xfrm>
          <a:prstGeom prst="rect">
            <a:avLst/>
          </a:prstGeom>
        </p:spPr>
      </p:pic>
      <p:pic>
        <p:nvPicPr>
          <p:cNvPr id="50" name="Graphic 49" descr="City with buildings and skyscrapers">
            <a:extLst>
              <a:ext uri="{FF2B5EF4-FFF2-40B4-BE49-F238E27FC236}">
                <a16:creationId xmlns:a16="http://schemas.microsoft.com/office/drawing/2014/main" id="{98D60DFE-0B6E-3BCC-5690-AA288000DC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9368" y="3116093"/>
            <a:ext cx="2763521" cy="1554480"/>
          </a:xfrm>
          <a:prstGeom prst="rect">
            <a:avLst/>
          </a:prstGeom>
        </p:spPr>
      </p:pic>
      <p:pic>
        <p:nvPicPr>
          <p:cNvPr id="49" name="Graphic 48" descr="City with buildings and skyscrapers">
            <a:extLst>
              <a:ext uri="{FF2B5EF4-FFF2-40B4-BE49-F238E27FC236}">
                <a16:creationId xmlns:a16="http://schemas.microsoft.com/office/drawing/2014/main" id="{78762D86-946C-E64E-CB91-8F042D00D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0134" y="1411424"/>
            <a:ext cx="2763521" cy="155448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D8C4980-CDD5-83E7-9803-052F0AFF4196}"/>
              </a:ext>
            </a:extLst>
          </p:cNvPr>
          <p:cNvCxnSpPr>
            <a:cxnSpLocks/>
          </p:cNvCxnSpPr>
          <p:nvPr/>
        </p:nvCxnSpPr>
        <p:spPr>
          <a:xfrm>
            <a:off x="2671589" y="1928191"/>
            <a:ext cx="2197286" cy="1619681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Person wearing a mask">
            <a:extLst>
              <a:ext uri="{FF2B5EF4-FFF2-40B4-BE49-F238E27FC236}">
                <a16:creationId xmlns:a16="http://schemas.microsoft.com/office/drawing/2014/main" id="{F224068A-079D-0784-2713-4EDA1DB612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4741" y="964646"/>
            <a:ext cx="1075551" cy="164592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402E07B-3253-A4E2-3D2E-A08DD2563377}"/>
              </a:ext>
            </a:extLst>
          </p:cNvPr>
          <p:cNvCxnSpPr>
            <a:cxnSpLocks/>
          </p:cNvCxnSpPr>
          <p:nvPr/>
        </p:nvCxnSpPr>
        <p:spPr>
          <a:xfrm>
            <a:off x="2671589" y="3792544"/>
            <a:ext cx="2197286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C33BF0-5C66-D496-1B02-9752FDED9902}"/>
              </a:ext>
            </a:extLst>
          </p:cNvPr>
          <p:cNvCxnSpPr>
            <a:cxnSpLocks/>
          </p:cNvCxnSpPr>
          <p:nvPr/>
        </p:nvCxnSpPr>
        <p:spPr>
          <a:xfrm flipV="1">
            <a:off x="2565572" y="4049486"/>
            <a:ext cx="2303303" cy="1801494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Woman with long wavy hair">
            <a:extLst>
              <a:ext uri="{FF2B5EF4-FFF2-40B4-BE49-F238E27FC236}">
                <a16:creationId xmlns:a16="http://schemas.microsoft.com/office/drawing/2014/main" id="{29A6A737-5637-BC9B-A973-7B5AF43704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0029" y="4559127"/>
            <a:ext cx="1174386" cy="1645920"/>
          </a:xfrm>
          <a:prstGeom prst="rect">
            <a:avLst/>
          </a:prstGeom>
        </p:spPr>
      </p:pic>
      <p:pic>
        <p:nvPicPr>
          <p:cNvPr id="15" name="Graphic 14" descr="Person wearing sweater">
            <a:extLst>
              <a:ext uri="{FF2B5EF4-FFF2-40B4-BE49-F238E27FC236}">
                <a16:creationId xmlns:a16="http://schemas.microsoft.com/office/drawing/2014/main" id="{CE71E81C-00BA-6986-625C-25ADC00240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7192" y="2656830"/>
            <a:ext cx="1154729" cy="16459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6680E3A-A6DB-5183-DAB3-D343AD04FFF9}"/>
              </a:ext>
            </a:extLst>
          </p:cNvPr>
          <p:cNvSpPr txBox="1"/>
          <p:nvPr/>
        </p:nvSpPr>
        <p:spPr>
          <a:xfrm>
            <a:off x="1725416" y="2824727"/>
            <a:ext cx="1778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3.3 HS GPA</a:t>
            </a:r>
          </a:p>
          <a:p>
            <a:r>
              <a:rPr lang="en-US" sz="1400" dirty="0"/>
              <a:t>Computer Science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E769BB-6C21-E542-FACB-77469A637351}"/>
              </a:ext>
            </a:extLst>
          </p:cNvPr>
          <p:cNvSpPr txBox="1"/>
          <p:nvPr/>
        </p:nvSpPr>
        <p:spPr>
          <a:xfrm>
            <a:off x="1725416" y="1098329"/>
            <a:ext cx="2197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3.35 HS GPA</a:t>
            </a:r>
          </a:p>
          <a:p>
            <a:r>
              <a:rPr lang="en-US" sz="1400" dirty="0"/>
              <a:t>Data Science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8F6819-D6AD-71F3-A944-2B8B7DEED0B8}"/>
              </a:ext>
            </a:extLst>
          </p:cNvPr>
          <p:cNvSpPr txBox="1"/>
          <p:nvPr/>
        </p:nvSpPr>
        <p:spPr>
          <a:xfrm>
            <a:off x="1706652" y="4578399"/>
            <a:ext cx="2197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3.45 HS GPA</a:t>
            </a:r>
          </a:p>
          <a:p>
            <a:r>
              <a:rPr lang="en-US" sz="1400" dirty="0"/>
              <a:t>Computer Science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FF85136-1F0D-471E-4ADA-DB555519AD09}"/>
              </a:ext>
            </a:extLst>
          </p:cNvPr>
          <p:cNvSpPr/>
          <p:nvPr/>
        </p:nvSpPr>
        <p:spPr>
          <a:xfrm>
            <a:off x="4887778" y="3319775"/>
            <a:ext cx="1561514" cy="1073754"/>
          </a:xfrm>
          <a:prstGeom prst="rect">
            <a:avLst/>
          </a:prstGeom>
          <a:solidFill>
            <a:srgbClr val="FFC000"/>
          </a:solidFill>
          <a:ln w="3492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Dataset</a:t>
            </a:r>
          </a:p>
        </p:txBody>
      </p:sp>
      <p:pic>
        <p:nvPicPr>
          <p:cNvPr id="2" name="Object 1" descr="preencoded.png">
            <a:extLst>
              <a:ext uri="{FF2B5EF4-FFF2-40B4-BE49-F238E27FC236}">
                <a16:creationId xmlns:a16="http://schemas.microsoft.com/office/drawing/2014/main" id="{79DD4FB2-5D41-7A0C-7699-486C14A718EF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39" b="38"/>
          <a:stretch/>
        </p:blipFill>
        <p:spPr>
          <a:xfrm>
            <a:off x="392741" y="6379301"/>
            <a:ext cx="1312426" cy="2058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5403FB-20A1-A4E3-09A4-3B4D4D2BAD3A}"/>
              </a:ext>
            </a:extLst>
          </p:cNvPr>
          <p:cNvSpPr txBox="1"/>
          <p:nvPr/>
        </p:nvSpPr>
        <p:spPr>
          <a:xfrm>
            <a:off x="281354" y="253716"/>
            <a:ext cx="6345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AIR University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7024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raphic 54" descr="A group of trees with bushes and flowers">
            <a:extLst>
              <a:ext uri="{FF2B5EF4-FFF2-40B4-BE49-F238E27FC236}">
                <a16:creationId xmlns:a16="http://schemas.microsoft.com/office/drawing/2014/main" id="{2F63AC13-4805-77AB-A4D3-1BFB0EB5B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6226" y="2220912"/>
            <a:ext cx="2544178" cy="2544178"/>
          </a:xfrm>
          <a:prstGeom prst="rect">
            <a:avLst/>
          </a:prstGeom>
        </p:spPr>
      </p:pic>
      <p:pic>
        <p:nvPicPr>
          <p:cNvPr id="57" name="Graphic 56" descr="A flowering cactus">
            <a:extLst>
              <a:ext uri="{FF2B5EF4-FFF2-40B4-BE49-F238E27FC236}">
                <a16:creationId xmlns:a16="http://schemas.microsoft.com/office/drawing/2014/main" id="{B0B0829E-DF74-8F90-DF8C-439F4F9250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68887" y="3913962"/>
            <a:ext cx="2743200" cy="2743200"/>
          </a:xfrm>
          <a:prstGeom prst="rect">
            <a:avLst/>
          </a:prstGeom>
        </p:spPr>
      </p:pic>
      <p:pic>
        <p:nvPicPr>
          <p:cNvPr id="53" name="Graphic 52" descr="Beach with lounge chair, umbrella and palm trees">
            <a:extLst>
              <a:ext uri="{FF2B5EF4-FFF2-40B4-BE49-F238E27FC236}">
                <a16:creationId xmlns:a16="http://schemas.microsoft.com/office/drawing/2014/main" id="{A92FF945-B57E-46A2-6C9A-40EFF461EF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24349" y="738555"/>
            <a:ext cx="2197286" cy="2197286"/>
          </a:xfrm>
          <a:prstGeom prst="rect">
            <a:avLst/>
          </a:prstGeom>
        </p:spPr>
      </p:pic>
      <p:pic>
        <p:nvPicPr>
          <p:cNvPr id="51" name="Graphic 50" descr="City with buildings and skyscrapers">
            <a:extLst>
              <a:ext uri="{FF2B5EF4-FFF2-40B4-BE49-F238E27FC236}">
                <a16:creationId xmlns:a16="http://schemas.microsoft.com/office/drawing/2014/main" id="{6B9E809C-5BB2-801D-DD95-0D95CF7C58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972" y="4994391"/>
            <a:ext cx="2763521" cy="1554480"/>
          </a:xfrm>
          <a:prstGeom prst="rect">
            <a:avLst/>
          </a:prstGeom>
        </p:spPr>
      </p:pic>
      <p:pic>
        <p:nvPicPr>
          <p:cNvPr id="50" name="Graphic 49" descr="City with buildings and skyscrapers">
            <a:extLst>
              <a:ext uri="{FF2B5EF4-FFF2-40B4-BE49-F238E27FC236}">
                <a16:creationId xmlns:a16="http://schemas.microsoft.com/office/drawing/2014/main" id="{98D60DFE-0B6E-3BCC-5690-AA288000DC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9368" y="3116093"/>
            <a:ext cx="2763521" cy="1554480"/>
          </a:xfrm>
          <a:prstGeom prst="rect">
            <a:avLst/>
          </a:prstGeom>
        </p:spPr>
      </p:pic>
      <p:pic>
        <p:nvPicPr>
          <p:cNvPr id="49" name="Graphic 48" descr="City with buildings and skyscrapers">
            <a:extLst>
              <a:ext uri="{FF2B5EF4-FFF2-40B4-BE49-F238E27FC236}">
                <a16:creationId xmlns:a16="http://schemas.microsoft.com/office/drawing/2014/main" id="{78762D86-946C-E64E-CB91-8F042D00D8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0134" y="1411424"/>
            <a:ext cx="2763521" cy="155448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D8C4980-CDD5-83E7-9803-052F0AFF4196}"/>
              </a:ext>
            </a:extLst>
          </p:cNvPr>
          <p:cNvCxnSpPr>
            <a:cxnSpLocks/>
          </p:cNvCxnSpPr>
          <p:nvPr/>
        </p:nvCxnSpPr>
        <p:spPr>
          <a:xfrm>
            <a:off x="2671589" y="1928191"/>
            <a:ext cx="2197286" cy="1619681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Person wearing a mask">
            <a:extLst>
              <a:ext uri="{FF2B5EF4-FFF2-40B4-BE49-F238E27FC236}">
                <a16:creationId xmlns:a16="http://schemas.microsoft.com/office/drawing/2014/main" id="{F224068A-079D-0784-2713-4EDA1DB612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4741" y="964646"/>
            <a:ext cx="1075551" cy="164592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402E07B-3253-A4E2-3D2E-A08DD2563377}"/>
              </a:ext>
            </a:extLst>
          </p:cNvPr>
          <p:cNvCxnSpPr>
            <a:cxnSpLocks/>
          </p:cNvCxnSpPr>
          <p:nvPr/>
        </p:nvCxnSpPr>
        <p:spPr>
          <a:xfrm>
            <a:off x="2671589" y="3792544"/>
            <a:ext cx="2197286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C33BF0-5C66-D496-1B02-9752FDED9902}"/>
              </a:ext>
            </a:extLst>
          </p:cNvPr>
          <p:cNvCxnSpPr>
            <a:cxnSpLocks/>
          </p:cNvCxnSpPr>
          <p:nvPr/>
        </p:nvCxnSpPr>
        <p:spPr>
          <a:xfrm flipV="1">
            <a:off x="2565572" y="4049486"/>
            <a:ext cx="2303303" cy="1801494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4A8204B-E626-63A1-3594-C2FA85A9C863}"/>
              </a:ext>
            </a:extLst>
          </p:cNvPr>
          <p:cNvSpPr txBox="1"/>
          <p:nvPr/>
        </p:nvSpPr>
        <p:spPr>
          <a:xfrm>
            <a:off x="10554857" y="2836478"/>
            <a:ext cx="14019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3.3 HS GPA</a:t>
            </a:r>
          </a:p>
          <a:p>
            <a:r>
              <a:rPr lang="en-US" sz="1400" dirty="0"/>
              <a:t>Computer Science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6D7DCB-7595-094C-9252-80933174C14D}"/>
              </a:ext>
            </a:extLst>
          </p:cNvPr>
          <p:cNvSpPr txBox="1"/>
          <p:nvPr/>
        </p:nvSpPr>
        <p:spPr>
          <a:xfrm>
            <a:off x="10502485" y="1073116"/>
            <a:ext cx="2197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3.25 HS GPA</a:t>
            </a:r>
          </a:p>
          <a:p>
            <a:r>
              <a:rPr lang="en-US" sz="1400" dirty="0"/>
              <a:t>Information Science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6E3E08-E176-26DB-5983-1D918A8735AA}"/>
              </a:ext>
            </a:extLst>
          </p:cNvPr>
          <p:cNvSpPr txBox="1"/>
          <p:nvPr/>
        </p:nvSpPr>
        <p:spPr>
          <a:xfrm>
            <a:off x="10552591" y="4639895"/>
            <a:ext cx="16394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3.5 HS GPA</a:t>
            </a:r>
          </a:p>
          <a:p>
            <a:r>
              <a:rPr lang="en-US" sz="1400" dirty="0"/>
              <a:t>Computer Science &amp; Society</a:t>
            </a:r>
          </a:p>
        </p:txBody>
      </p:sp>
      <p:pic>
        <p:nvPicPr>
          <p:cNvPr id="13" name="Graphic 12" descr="Woman with long wavy hair">
            <a:extLst>
              <a:ext uri="{FF2B5EF4-FFF2-40B4-BE49-F238E27FC236}">
                <a16:creationId xmlns:a16="http://schemas.microsoft.com/office/drawing/2014/main" id="{29A6A737-5637-BC9B-A973-7B5AF437045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0029" y="4559127"/>
            <a:ext cx="1174386" cy="1645920"/>
          </a:xfrm>
          <a:prstGeom prst="rect">
            <a:avLst/>
          </a:prstGeom>
        </p:spPr>
      </p:pic>
      <p:pic>
        <p:nvPicPr>
          <p:cNvPr id="15" name="Graphic 14" descr="Person wearing sweater">
            <a:extLst>
              <a:ext uri="{FF2B5EF4-FFF2-40B4-BE49-F238E27FC236}">
                <a16:creationId xmlns:a16="http://schemas.microsoft.com/office/drawing/2014/main" id="{CE71E81C-00BA-6986-625C-25ADC002400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27192" y="2656830"/>
            <a:ext cx="1154729" cy="16459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6680E3A-A6DB-5183-DAB3-D343AD04FFF9}"/>
              </a:ext>
            </a:extLst>
          </p:cNvPr>
          <p:cNvSpPr txBox="1"/>
          <p:nvPr/>
        </p:nvSpPr>
        <p:spPr>
          <a:xfrm>
            <a:off x="1725416" y="2824727"/>
            <a:ext cx="1778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3.3 HS GPA</a:t>
            </a:r>
          </a:p>
          <a:p>
            <a:r>
              <a:rPr lang="en-US" sz="1400" dirty="0"/>
              <a:t>Computer Science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E769BB-6C21-E542-FACB-77469A637351}"/>
              </a:ext>
            </a:extLst>
          </p:cNvPr>
          <p:cNvSpPr txBox="1"/>
          <p:nvPr/>
        </p:nvSpPr>
        <p:spPr>
          <a:xfrm>
            <a:off x="1725416" y="1098329"/>
            <a:ext cx="2197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3.35 HS GPA</a:t>
            </a:r>
          </a:p>
          <a:p>
            <a:r>
              <a:rPr lang="en-US" sz="1400" dirty="0"/>
              <a:t>Data Science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8F6819-D6AD-71F3-A944-2B8B7DEED0B8}"/>
              </a:ext>
            </a:extLst>
          </p:cNvPr>
          <p:cNvSpPr txBox="1"/>
          <p:nvPr/>
        </p:nvSpPr>
        <p:spPr>
          <a:xfrm>
            <a:off x="1706652" y="4578399"/>
            <a:ext cx="2197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3.45 HS GPA</a:t>
            </a:r>
          </a:p>
          <a:p>
            <a:r>
              <a:rPr lang="en-US" sz="1400" dirty="0"/>
              <a:t>Computer Science</a:t>
            </a:r>
          </a:p>
        </p:txBody>
      </p:sp>
      <p:pic>
        <p:nvPicPr>
          <p:cNvPr id="36" name="Graphic 35" descr="Girl wearing necklace">
            <a:extLst>
              <a:ext uri="{FF2B5EF4-FFF2-40B4-BE49-F238E27FC236}">
                <a16:creationId xmlns:a16="http://schemas.microsoft.com/office/drawing/2014/main" id="{3806AB79-320B-8C80-5C5E-088B26194692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 b="64367"/>
          <a:stretch/>
        </p:blipFill>
        <p:spPr>
          <a:xfrm flipH="1">
            <a:off x="9058558" y="2651760"/>
            <a:ext cx="1381685" cy="1645920"/>
          </a:xfrm>
          <a:prstGeom prst="rect">
            <a:avLst/>
          </a:prstGeom>
        </p:spPr>
      </p:pic>
      <p:pic>
        <p:nvPicPr>
          <p:cNvPr id="38" name="Graphic 37" descr="Woman with ribbon on hair">
            <a:extLst>
              <a:ext uri="{FF2B5EF4-FFF2-40B4-BE49-F238E27FC236}">
                <a16:creationId xmlns:a16="http://schemas.microsoft.com/office/drawing/2014/main" id="{2EFA908B-B16B-C9FF-21DD-BFF54E1E1981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 b="63395"/>
          <a:stretch/>
        </p:blipFill>
        <p:spPr>
          <a:xfrm flipH="1">
            <a:off x="8395001" y="964646"/>
            <a:ext cx="2372608" cy="1645920"/>
          </a:xfrm>
          <a:prstGeom prst="rect">
            <a:avLst/>
          </a:prstGeom>
        </p:spPr>
      </p:pic>
      <p:pic>
        <p:nvPicPr>
          <p:cNvPr id="40" name="Graphic 39" descr="Woman waving hand">
            <a:extLst>
              <a:ext uri="{FF2B5EF4-FFF2-40B4-BE49-F238E27FC236}">
                <a16:creationId xmlns:a16="http://schemas.microsoft.com/office/drawing/2014/main" id="{59ED3A5D-9092-28AF-38D4-53A99398FE56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 b="62400"/>
          <a:stretch/>
        </p:blipFill>
        <p:spPr>
          <a:xfrm flipH="1">
            <a:off x="9239587" y="4670573"/>
            <a:ext cx="1366810" cy="1645920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C249DF9-25DE-387D-D1B3-0CB20B8F3EDE}"/>
              </a:ext>
            </a:extLst>
          </p:cNvPr>
          <p:cNvCxnSpPr>
            <a:cxnSpLocks/>
          </p:cNvCxnSpPr>
          <p:nvPr/>
        </p:nvCxnSpPr>
        <p:spPr>
          <a:xfrm flipH="1">
            <a:off x="6530781" y="1916468"/>
            <a:ext cx="2197286" cy="1619681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6F88A8F-7425-AD56-2376-1B691CE6A380}"/>
              </a:ext>
            </a:extLst>
          </p:cNvPr>
          <p:cNvCxnSpPr>
            <a:cxnSpLocks/>
          </p:cNvCxnSpPr>
          <p:nvPr/>
        </p:nvCxnSpPr>
        <p:spPr>
          <a:xfrm flipH="1">
            <a:off x="6483889" y="3792544"/>
            <a:ext cx="2197286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947C819-54D1-9E2C-DD37-CB7E18495FA2}"/>
              </a:ext>
            </a:extLst>
          </p:cNvPr>
          <p:cNvCxnSpPr>
            <a:cxnSpLocks/>
          </p:cNvCxnSpPr>
          <p:nvPr/>
        </p:nvCxnSpPr>
        <p:spPr>
          <a:xfrm flipH="1" flipV="1">
            <a:off x="6448210" y="4049486"/>
            <a:ext cx="2303303" cy="1801494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0FF85136-1F0D-471E-4ADA-DB555519AD09}"/>
              </a:ext>
            </a:extLst>
          </p:cNvPr>
          <p:cNvSpPr/>
          <p:nvPr/>
        </p:nvSpPr>
        <p:spPr>
          <a:xfrm>
            <a:off x="4887778" y="3319775"/>
            <a:ext cx="1561514" cy="1073754"/>
          </a:xfrm>
          <a:prstGeom prst="rect">
            <a:avLst/>
          </a:prstGeom>
          <a:solidFill>
            <a:srgbClr val="FFC000"/>
          </a:solidFill>
          <a:ln w="3492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Dataset</a:t>
            </a:r>
          </a:p>
        </p:txBody>
      </p:sp>
      <p:pic>
        <p:nvPicPr>
          <p:cNvPr id="2" name="Object 1" descr="preencoded.png">
            <a:extLst>
              <a:ext uri="{FF2B5EF4-FFF2-40B4-BE49-F238E27FC236}">
                <a16:creationId xmlns:a16="http://schemas.microsoft.com/office/drawing/2014/main" id="{79DD4FB2-5D41-7A0C-7699-486C14A718EF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 t="39" b="38"/>
          <a:stretch/>
        </p:blipFill>
        <p:spPr>
          <a:xfrm>
            <a:off x="404464" y="6379301"/>
            <a:ext cx="1312426" cy="2058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5403FB-20A1-A4E3-09A4-3B4D4D2BAD3A}"/>
              </a:ext>
            </a:extLst>
          </p:cNvPr>
          <p:cNvSpPr txBox="1"/>
          <p:nvPr/>
        </p:nvSpPr>
        <p:spPr>
          <a:xfrm>
            <a:off x="281354" y="253716"/>
            <a:ext cx="6345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AIR University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9BF28B-AD93-8E2F-A341-5671F79E5459}"/>
              </a:ext>
            </a:extLst>
          </p:cNvPr>
          <p:cNvSpPr txBox="1"/>
          <p:nvPr/>
        </p:nvSpPr>
        <p:spPr>
          <a:xfrm>
            <a:off x="8046859" y="253906"/>
            <a:ext cx="6345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Other Institutions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4058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429DA97F-503E-A4D4-C3E8-30393D131758}"/>
              </a:ext>
            </a:extLst>
          </p:cNvPr>
          <p:cNvSpPr/>
          <p:nvPr/>
        </p:nvSpPr>
        <p:spPr>
          <a:xfrm>
            <a:off x="0" y="2570764"/>
            <a:ext cx="12191999" cy="62849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5000"/>
              </a:lnSpc>
              <a:buNone/>
            </a:pPr>
            <a:r>
              <a:rPr lang="en-US" sz="7000" b="1" kern="0" spc="0" dirty="0">
                <a:solidFill>
                  <a:srgbClr val="2A2E33"/>
                </a:solidFill>
                <a:latin typeface="+mj-lt"/>
                <a:ea typeface="Source Sans Pro" pitchFamily="34" charset="-122"/>
                <a:cs typeface="Source Sans Pro" pitchFamily="34" charset="-120"/>
              </a:rPr>
              <a:t>Data &amp;</a:t>
            </a:r>
          </a:p>
          <a:p>
            <a:pPr algn="ctr">
              <a:lnSpc>
                <a:spcPts val="5000"/>
              </a:lnSpc>
              <a:buNone/>
            </a:pPr>
            <a:endParaRPr lang="en-US" sz="7000" b="1" kern="0" dirty="0">
              <a:solidFill>
                <a:srgbClr val="2A2E33"/>
              </a:solidFill>
              <a:latin typeface="+mj-lt"/>
              <a:ea typeface="Source Sans Pro" pitchFamily="34" charset="-122"/>
            </a:endParaRPr>
          </a:p>
          <a:p>
            <a:pPr algn="ctr">
              <a:lnSpc>
                <a:spcPts val="5000"/>
              </a:lnSpc>
              <a:buNone/>
            </a:pPr>
            <a:r>
              <a:rPr lang="en-US" sz="7000" b="1" kern="0" dirty="0">
                <a:solidFill>
                  <a:srgbClr val="2A2E33"/>
                </a:solidFill>
                <a:latin typeface="+mj-lt"/>
                <a:ea typeface="Source Sans Pro" pitchFamily="34" charset="-122"/>
              </a:rPr>
              <a:t>Methods</a:t>
            </a:r>
            <a:endParaRPr lang="en-US" sz="7000" dirty="0">
              <a:latin typeface="+mj-lt"/>
            </a:endParaRPr>
          </a:p>
        </p:txBody>
      </p:sp>
      <p:pic>
        <p:nvPicPr>
          <p:cNvPr id="3" name="Object 1" descr="preencoded.png">
            <a:extLst>
              <a:ext uri="{FF2B5EF4-FFF2-40B4-BE49-F238E27FC236}">
                <a16:creationId xmlns:a16="http://schemas.microsoft.com/office/drawing/2014/main" id="{1E3A8C03-E4BB-521A-D995-4678F97602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9" b="38"/>
          <a:stretch/>
        </p:blipFill>
        <p:spPr>
          <a:xfrm>
            <a:off x="392741" y="6379301"/>
            <a:ext cx="1312426" cy="20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618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 t="39" b="38"/>
          <a:stretch/>
        </p:blipFill>
        <p:spPr>
          <a:xfrm>
            <a:off x="392741" y="6379301"/>
            <a:ext cx="1312426" cy="205861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918330" y="511663"/>
            <a:ext cx="11512846" cy="58058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4574"/>
              </a:lnSpc>
              <a:buNone/>
            </a:pPr>
            <a:r>
              <a:rPr lang="en-US" sz="4950" b="1" dirty="0">
                <a:solidFill>
                  <a:srgbClr val="2A2E33"/>
                </a:solidFill>
                <a:latin typeface="+mj-lt"/>
                <a:ea typeface="Source Sans Pro" pitchFamily="34" charset="-122"/>
                <a:cs typeface="Source Sans Pro" pitchFamily="34" charset="-120"/>
              </a:rPr>
              <a:t>Data</a:t>
            </a:r>
            <a:endParaRPr lang="en-US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640D2D-99B7-A9B2-4A74-E6176C4CB4D5}"/>
              </a:ext>
            </a:extLst>
          </p:cNvPr>
          <p:cNvSpPr txBox="1"/>
          <p:nvPr/>
        </p:nvSpPr>
        <p:spPr>
          <a:xfrm>
            <a:off x="10050395" y="3872021"/>
            <a:ext cx="2352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+mj-lt"/>
              </a:rPr>
              <a:t>IPEDS/College Scorecard</a:t>
            </a:r>
          </a:p>
        </p:txBody>
      </p:sp>
      <p:pic>
        <p:nvPicPr>
          <p:cNvPr id="11" name="Object 6" descr="preencoded.png">
            <a:extLst>
              <a:ext uri="{FF2B5EF4-FFF2-40B4-BE49-F238E27FC236}">
                <a16:creationId xmlns:a16="http://schemas.microsoft.com/office/drawing/2014/main" id="{D5377BCE-C8BC-B4EB-153E-7CFA9F8200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978427" y="3454372"/>
            <a:ext cx="2009701" cy="2498728"/>
          </a:xfrm>
          <a:prstGeom prst="rect">
            <a:avLst/>
          </a:prstGeom>
        </p:spPr>
      </p:pic>
      <p:pic>
        <p:nvPicPr>
          <p:cNvPr id="12" name="Object 7" descr="preencoded.png">
            <a:extLst>
              <a:ext uri="{FF2B5EF4-FFF2-40B4-BE49-F238E27FC236}">
                <a16:creationId xmlns:a16="http://schemas.microsoft.com/office/drawing/2014/main" id="{F18177AA-E73F-93EA-56F3-6B70D6D5D95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5556" t="-5556" r="-5556" b="-5556"/>
          <a:stretch/>
        </p:blipFill>
        <p:spPr>
          <a:xfrm>
            <a:off x="10477345" y="6035001"/>
            <a:ext cx="1309798" cy="344300"/>
          </a:xfrm>
          <a:prstGeom prst="rect">
            <a:avLst/>
          </a:prstGeom>
        </p:spPr>
      </p:pic>
      <p:sp>
        <p:nvSpPr>
          <p:cNvPr id="13" name="Object 8">
            <a:extLst>
              <a:ext uri="{FF2B5EF4-FFF2-40B4-BE49-F238E27FC236}">
                <a16:creationId xmlns:a16="http://schemas.microsoft.com/office/drawing/2014/main" id="{E20C2B20-6CCF-ADED-677C-D7E529F322F8}"/>
              </a:ext>
            </a:extLst>
          </p:cNvPr>
          <p:cNvSpPr/>
          <p:nvPr/>
        </p:nvSpPr>
        <p:spPr>
          <a:xfrm>
            <a:off x="9953601" y="6117580"/>
            <a:ext cx="1078258" cy="2425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11"/>
              </a:lnSpc>
              <a:buNone/>
            </a:pPr>
            <a:r>
              <a:rPr lang="en-US" sz="1500" dirty="0">
                <a:latin typeface="+mj-lt"/>
                <a:ea typeface="Carlito" pitchFamily="34" charset="-122"/>
                <a:cs typeface="Carlito" pitchFamily="34" charset="-120"/>
              </a:rPr>
              <a:t>Link to </a:t>
            </a:r>
            <a:endParaRPr lang="en-US" dirty="0">
              <a:latin typeface="+mj-lt"/>
            </a:endParaRPr>
          </a:p>
        </p:txBody>
      </p:sp>
      <p:cxnSp>
        <p:nvCxnSpPr>
          <p:cNvPr id="15" name="Google Shape;200;p17">
            <a:extLst>
              <a:ext uri="{FF2B5EF4-FFF2-40B4-BE49-F238E27FC236}">
                <a16:creationId xmlns:a16="http://schemas.microsoft.com/office/drawing/2014/main" id="{1C890996-25D7-2BAE-4F52-5A16F02D99E9}"/>
              </a:ext>
            </a:extLst>
          </p:cNvPr>
          <p:cNvCxnSpPr/>
          <p:nvPr/>
        </p:nvCxnSpPr>
        <p:spPr>
          <a:xfrm>
            <a:off x="5573487" y="4239438"/>
            <a:ext cx="0" cy="520000"/>
          </a:xfrm>
          <a:prstGeom prst="straightConnector1">
            <a:avLst/>
          </a:prstGeom>
          <a:solidFill>
            <a:srgbClr val="FFC000">
              <a:alpha val="3800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201;p17">
            <a:extLst>
              <a:ext uri="{FF2B5EF4-FFF2-40B4-BE49-F238E27FC236}">
                <a16:creationId xmlns:a16="http://schemas.microsoft.com/office/drawing/2014/main" id="{82C6A755-A85A-B98D-1B46-670D95A7BFD5}"/>
              </a:ext>
            </a:extLst>
          </p:cNvPr>
          <p:cNvSpPr/>
          <p:nvPr/>
        </p:nvSpPr>
        <p:spPr>
          <a:xfrm>
            <a:off x="4001487" y="4760650"/>
            <a:ext cx="3144000" cy="1344000"/>
          </a:xfrm>
          <a:prstGeom prst="roundRect">
            <a:avLst>
              <a:gd name="adj" fmla="val 16667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+mj-lt"/>
            </a:endParaRPr>
          </a:p>
        </p:txBody>
      </p:sp>
      <p:grpSp>
        <p:nvGrpSpPr>
          <p:cNvPr id="17" name="Google Shape;202;p17">
            <a:extLst>
              <a:ext uri="{FF2B5EF4-FFF2-40B4-BE49-F238E27FC236}">
                <a16:creationId xmlns:a16="http://schemas.microsoft.com/office/drawing/2014/main" id="{34A5B13E-33B6-7150-E332-D2CE94B5A843}"/>
              </a:ext>
            </a:extLst>
          </p:cNvPr>
          <p:cNvGrpSpPr/>
          <p:nvPr/>
        </p:nvGrpSpPr>
        <p:grpSpPr>
          <a:xfrm>
            <a:off x="3410288" y="3367433"/>
            <a:ext cx="4355792" cy="870800"/>
            <a:chOff x="2949601" y="2525575"/>
            <a:chExt cx="3266844" cy="653100"/>
          </a:xfrm>
          <a:solidFill>
            <a:srgbClr val="FFC000">
              <a:alpha val="38000"/>
            </a:srgbClr>
          </a:solidFill>
        </p:grpSpPr>
        <p:sp>
          <p:nvSpPr>
            <p:cNvPr id="18" name="Google Shape;203;p17">
              <a:extLst>
                <a:ext uri="{FF2B5EF4-FFF2-40B4-BE49-F238E27FC236}">
                  <a16:creationId xmlns:a16="http://schemas.microsoft.com/office/drawing/2014/main" id="{58525B40-1A95-A250-D333-89135B49C8E8}"/>
                </a:ext>
              </a:extLst>
            </p:cNvPr>
            <p:cNvSpPr/>
            <p:nvPr/>
          </p:nvSpPr>
          <p:spPr>
            <a:xfrm>
              <a:off x="2949601" y="2525613"/>
              <a:ext cx="1959066" cy="653022"/>
            </a:xfrm>
            <a:prstGeom prst="flowChartTerminator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+mj-lt"/>
              </a:endParaRPr>
            </a:p>
          </p:txBody>
        </p:sp>
        <p:grpSp>
          <p:nvGrpSpPr>
            <p:cNvPr id="19" name="Google Shape;204;p17">
              <a:extLst>
                <a:ext uri="{FF2B5EF4-FFF2-40B4-BE49-F238E27FC236}">
                  <a16:creationId xmlns:a16="http://schemas.microsoft.com/office/drawing/2014/main" id="{CC846042-95C9-B3C8-5671-3ACCBEF964B2}"/>
                </a:ext>
              </a:extLst>
            </p:cNvPr>
            <p:cNvGrpSpPr/>
            <p:nvPr/>
          </p:nvGrpSpPr>
          <p:grpSpPr>
            <a:xfrm>
              <a:off x="4256038" y="2525575"/>
              <a:ext cx="1960407" cy="653100"/>
              <a:chOff x="4256038" y="2525575"/>
              <a:chExt cx="1960407" cy="653100"/>
            </a:xfrm>
            <a:grpFill/>
          </p:grpSpPr>
          <p:sp>
            <p:nvSpPr>
              <p:cNvPr id="20" name="Google Shape;205;p17">
                <a:extLst>
                  <a:ext uri="{FF2B5EF4-FFF2-40B4-BE49-F238E27FC236}">
                    <a16:creationId xmlns:a16="http://schemas.microsoft.com/office/drawing/2014/main" id="{1421553D-77BF-D03B-AF98-89AFE9522B23}"/>
                  </a:ext>
                </a:extLst>
              </p:cNvPr>
              <p:cNvSpPr/>
              <p:nvPr/>
            </p:nvSpPr>
            <p:spPr>
              <a:xfrm>
                <a:off x="4257379" y="2525614"/>
                <a:ext cx="1959066" cy="653022"/>
              </a:xfrm>
              <a:prstGeom prst="flowChartTerminator">
                <a:avLst/>
              </a:pr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j-lt"/>
                </a:endParaRPr>
              </a:p>
            </p:txBody>
          </p:sp>
          <p:sp>
            <p:nvSpPr>
              <p:cNvPr id="21" name="Google Shape;206;p17">
                <a:extLst>
                  <a:ext uri="{FF2B5EF4-FFF2-40B4-BE49-F238E27FC236}">
                    <a16:creationId xmlns:a16="http://schemas.microsoft.com/office/drawing/2014/main" id="{959151C7-8551-09E8-298B-0E30BBD8C669}"/>
                  </a:ext>
                </a:extLst>
              </p:cNvPr>
              <p:cNvSpPr/>
              <p:nvPr/>
            </p:nvSpPr>
            <p:spPr>
              <a:xfrm>
                <a:off x="4256038" y="2525575"/>
                <a:ext cx="653100" cy="653100"/>
              </a:xfrm>
              <a:prstGeom prst="ellipse">
                <a:avLst/>
              </a:prstGeom>
              <a:grpFill/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j-lt"/>
                </a:endParaRPr>
              </a:p>
            </p:txBody>
          </p:sp>
        </p:grpSp>
      </p:grpSp>
      <p:cxnSp>
        <p:nvCxnSpPr>
          <p:cNvPr id="23" name="Google Shape;208;p17">
            <a:extLst>
              <a:ext uri="{FF2B5EF4-FFF2-40B4-BE49-F238E27FC236}">
                <a16:creationId xmlns:a16="http://schemas.microsoft.com/office/drawing/2014/main" id="{D80E28BA-6AA5-BB9F-D974-D4CACD057FD6}"/>
              </a:ext>
            </a:extLst>
          </p:cNvPr>
          <p:cNvCxnSpPr/>
          <p:nvPr/>
        </p:nvCxnSpPr>
        <p:spPr>
          <a:xfrm rot="5400000" flipH="1">
            <a:off x="3176838" y="2708818"/>
            <a:ext cx="971200" cy="343600"/>
          </a:xfrm>
          <a:prstGeom prst="bentConnector3">
            <a:avLst>
              <a:gd name="adj1" fmla="val 99502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209;p17">
            <a:extLst>
              <a:ext uri="{FF2B5EF4-FFF2-40B4-BE49-F238E27FC236}">
                <a16:creationId xmlns:a16="http://schemas.microsoft.com/office/drawing/2014/main" id="{F245543D-2A6E-D4B2-8239-F1E93E733FEF}"/>
              </a:ext>
            </a:extLst>
          </p:cNvPr>
          <p:cNvSpPr/>
          <p:nvPr/>
        </p:nvSpPr>
        <p:spPr>
          <a:xfrm>
            <a:off x="346720" y="1731918"/>
            <a:ext cx="3144000" cy="1344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+mj-lt"/>
            </a:endParaRPr>
          </a:p>
        </p:txBody>
      </p:sp>
      <p:grpSp>
        <p:nvGrpSpPr>
          <p:cNvPr id="25" name="Google Shape;210;p17">
            <a:extLst>
              <a:ext uri="{FF2B5EF4-FFF2-40B4-BE49-F238E27FC236}">
                <a16:creationId xmlns:a16="http://schemas.microsoft.com/office/drawing/2014/main" id="{396BDC51-A394-DFB5-C4C6-F05E742C983F}"/>
              </a:ext>
            </a:extLst>
          </p:cNvPr>
          <p:cNvGrpSpPr/>
          <p:nvPr/>
        </p:nvGrpSpPr>
        <p:grpSpPr>
          <a:xfrm>
            <a:off x="1670688" y="3367434"/>
            <a:ext cx="2612299" cy="870800"/>
            <a:chOff x="1644901" y="2525575"/>
            <a:chExt cx="1959224" cy="653100"/>
          </a:xfrm>
          <a:solidFill>
            <a:srgbClr val="FFC000"/>
          </a:solidFill>
        </p:grpSpPr>
        <p:sp>
          <p:nvSpPr>
            <p:cNvPr id="26" name="Google Shape;211;p17">
              <a:extLst>
                <a:ext uri="{FF2B5EF4-FFF2-40B4-BE49-F238E27FC236}">
                  <a16:creationId xmlns:a16="http://schemas.microsoft.com/office/drawing/2014/main" id="{360ACF60-A6FA-D577-E67F-4AC842144065}"/>
                </a:ext>
              </a:extLst>
            </p:cNvPr>
            <p:cNvSpPr/>
            <p:nvPr/>
          </p:nvSpPr>
          <p:spPr>
            <a:xfrm>
              <a:off x="1644901" y="2525613"/>
              <a:ext cx="1959066" cy="653022"/>
            </a:xfrm>
            <a:prstGeom prst="flowChartTerminator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+mj-lt"/>
              </a:endParaRPr>
            </a:p>
          </p:txBody>
        </p:sp>
        <p:sp>
          <p:nvSpPr>
            <p:cNvPr id="27" name="Google Shape;212;p17">
              <a:extLst>
                <a:ext uri="{FF2B5EF4-FFF2-40B4-BE49-F238E27FC236}">
                  <a16:creationId xmlns:a16="http://schemas.microsoft.com/office/drawing/2014/main" id="{74D8F584-D071-5370-6BE9-32AE17F47124}"/>
                </a:ext>
              </a:extLst>
            </p:cNvPr>
            <p:cNvSpPr/>
            <p:nvPr/>
          </p:nvSpPr>
          <p:spPr>
            <a:xfrm>
              <a:off x="2951025" y="2525575"/>
              <a:ext cx="653100" cy="653100"/>
            </a:xfrm>
            <a:prstGeom prst="ellipse">
              <a:avLst/>
            </a:prstGeom>
            <a:grpFill/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+mj-lt"/>
              </a:endParaRPr>
            </a:p>
          </p:txBody>
        </p:sp>
      </p:grpSp>
      <p:grpSp>
        <p:nvGrpSpPr>
          <p:cNvPr id="28" name="Google Shape;213;p17">
            <a:extLst>
              <a:ext uri="{FF2B5EF4-FFF2-40B4-BE49-F238E27FC236}">
                <a16:creationId xmlns:a16="http://schemas.microsoft.com/office/drawing/2014/main" id="{E9D89418-CC39-20D4-99F4-255C410AFAC0}"/>
              </a:ext>
            </a:extLst>
          </p:cNvPr>
          <p:cNvGrpSpPr/>
          <p:nvPr/>
        </p:nvGrpSpPr>
        <p:grpSpPr>
          <a:xfrm>
            <a:off x="6892239" y="1731918"/>
            <a:ext cx="3908017" cy="2506317"/>
            <a:chOff x="5561063" y="1298938"/>
            <a:chExt cx="2931013" cy="1879738"/>
          </a:xfrm>
        </p:grpSpPr>
        <p:cxnSp>
          <p:nvCxnSpPr>
            <p:cNvPr id="29" name="Google Shape;214;p17">
              <a:extLst>
                <a:ext uri="{FF2B5EF4-FFF2-40B4-BE49-F238E27FC236}">
                  <a16:creationId xmlns:a16="http://schemas.microsoft.com/office/drawing/2014/main" id="{3D8956E5-F69E-52E3-9F12-CA9B94528944}"/>
                </a:ext>
              </a:extLst>
            </p:cNvPr>
            <p:cNvCxnSpPr/>
            <p:nvPr/>
          </p:nvCxnSpPr>
          <p:spPr>
            <a:xfrm rot="-5400000">
              <a:off x="5641088" y="2031613"/>
              <a:ext cx="728400" cy="257700"/>
            </a:xfrm>
            <a:prstGeom prst="bentConnector3">
              <a:avLst>
                <a:gd name="adj1" fmla="val 99883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" name="Google Shape;215;p17">
              <a:extLst>
                <a:ext uri="{FF2B5EF4-FFF2-40B4-BE49-F238E27FC236}">
                  <a16:creationId xmlns:a16="http://schemas.microsoft.com/office/drawing/2014/main" id="{15BB2D81-8AFF-9AD5-D59C-A5F11D64C7EF}"/>
                </a:ext>
              </a:extLst>
            </p:cNvPr>
            <p:cNvSpPr/>
            <p:nvPr/>
          </p:nvSpPr>
          <p:spPr>
            <a:xfrm>
              <a:off x="6134075" y="1298938"/>
              <a:ext cx="2358000" cy="1008000"/>
            </a:xfrm>
            <a:prstGeom prst="roundRect">
              <a:avLst>
                <a:gd name="adj" fmla="val 16667"/>
              </a:avLst>
            </a:prstGeom>
            <a:solidFill>
              <a:srgbClr val="EFEFEF"/>
            </a:solidFill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+mj-lt"/>
              </a:endParaRPr>
            </a:p>
          </p:txBody>
        </p:sp>
        <p:sp>
          <p:nvSpPr>
            <p:cNvPr id="31" name="Google Shape;216;p17">
              <a:extLst>
                <a:ext uri="{FF2B5EF4-FFF2-40B4-BE49-F238E27FC236}">
                  <a16:creationId xmlns:a16="http://schemas.microsoft.com/office/drawing/2014/main" id="{647057C3-9ED4-E29A-0EDD-7434EDF5DFD9}"/>
                </a:ext>
              </a:extLst>
            </p:cNvPr>
            <p:cNvSpPr/>
            <p:nvPr/>
          </p:nvSpPr>
          <p:spPr>
            <a:xfrm>
              <a:off x="5561211" y="2525614"/>
              <a:ext cx="1959066" cy="653022"/>
            </a:xfrm>
            <a:prstGeom prst="flowChartTerminator">
              <a:avLst/>
            </a:prstGeom>
            <a:solidFill>
              <a:srgbClr val="FFC000">
                <a:alpha val="19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+mj-lt"/>
              </a:endParaRPr>
            </a:p>
          </p:txBody>
        </p:sp>
        <p:sp>
          <p:nvSpPr>
            <p:cNvPr id="32" name="Google Shape;217;p17">
              <a:extLst>
                <a:ext uri="{FF2B5EF4-FFF2-40B4-BE49-F238E27FC236}">
                  <a16:creationId xmlns:a16="http://schemas.microsoft.com/office/drawing/2014/main" id="{DA9E4B2F-37E4-5F6A-0F43-FC8302E78F8C}"/>
                </a:ext>
              </a:extLst>
            </p:cNvPr>
            <p:cNvSpPr/>
            <p:nvPr/>
          </p:nvSpPr>
          <p:spPr>
            <a:xfrm>
              <a:off x="5561063" y="2525575"/>
              <a:ext cx="653100" cy="653100"/>
            </a:xfrm>
            <a:prstGeom prst="ellipse">
              <a:avLst/>
            </a:pr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+mj-lt"/>
              </a:endParaRPr>
            </a:p>
          </p:txBody>
        </p:sp>
      </p:grpSp>
      <p:sp>
        <p:nvSpPr>
          <p:cNvPr id="33" name="Google Shape;218;p17">
            <a:extLst>
              <a:ext uri="{FF2B5EF4-FFF2-40B4-BE49-F238E27FC236}">
                <a16:creationId xmlns:a16="http://schemas.microsoft.com/office/drawing/2014/main" id="{42A89786-0B63-8A45-0A03-27174D511C52}"/>
              </a:ext>
            </a:extLst>
          </p:cNvPr>
          <p:cNvSpPr txBox="1"/>
          <p:nvPr/>
        </p:nvSpPr>
        <p:spPr>
          <a:xfrm>
            <a:off x="3547354" y="3575117"/>
            <a:ext cx="626400" cy="4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667" dirty="0">
                <a:latin typeface="+mj-lt"/>
                <a:ea typeface="Fira Sans Extra Condensed SemiBold"/>
                <a:cs typeface="Fira Sans Extra Condensed SemiBold"/>
                <a:sym typeface="Fira Sans Extra Condensed SemiBold"/>
              </a:rPr>
              <a:t>01</a:t>
            </a:r>
            <a:endParaRPr sz="2667" dirty="0">
              <a:latin typeface="+mj-lt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4" name="Google Shape;219;p17">
            <a:extLst>
              <a:ext uri="{FF2B5EF4-FFF2-40B4-BE49-F238E27FC236}">
                <a16:creationId xmlns:a16="http://schemas.microsoft.com/office/drawing/2014/main" id="{1F718224-EBA5-0C07-0DF8-A12E0FB49040}"/>
              </a:ext>
            </a:extLst>
          </p:cNvPr>
          <p:cNvSpPr txBox="1"/>
          <p:nvPr/>
        </p:nvSpPr>
        <p:spPr>
          <a:xfrm>
            <a:off x="5274486" y="3575184"/>
            <a:ext cx="626400" cy="4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667" dirty="0">
                <a:latin typeface="+mj-lt"/>
                <a:ea typeface="Fira Sans Extra Condensed SemiBold"/>
                <a:cs typeface="Fira Sans Extra Condensed SemiBold"/>
                <a:sym typeface="Fira Sans Extra Condensed SemiBold"/>
              </a:rPr>
              <a:t>02</a:t>
            </a:r>
            <a:endParaRPr sz="2667" dirty="0">
              <a:latin typeface="+mj-lt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5" name="Google Shape;220;p17">
            <a:extLst>
              <a:ext uri="{FF2B5EF4-FFF2-40B4-BE49-F238E27FC236}">
                <a16:creationId xmlns:a16="http://schemas.microsoft.com/office/drawing/2014/main" id="{31EE68CF-2503-3F54-A3EE-878F1DAE9F73}"/>
              </a:ext>
            </a:extLst>
          </p:cNvPr>
          <p:cNvSpPr txBox="1"/>
          <p:nvPr/>
        </p:nvSpPr>
        <p:spPr>
          <a:xfrm>
            <a:off x="7001568" y="3575184"/>
            <a:ext cx="626400" cy="4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667">
                <a:latin typeface="+mj-lt"/>
                <a:ea typeface="Fira Sans Extra Condensed SemiBold"/>
                <a:cs typeface="Fira Sans Extra Condensed SemiBold"/>
                <a:sym typeface="Fira Sans Extra Condensed SemiBold"/>
              </a:rPr>
              <a:t>03</a:t>
            </a:r>
            <a:endParaRPr sz="2667">
              <a:latin typeface="+mj-lt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36" name="Google Shape;221;p17">
            <a:extLst>
              <a:ext uri="{FF2B5EF4-FFF2-40B4-BE49-F238E27FC236}">
                <a16:creationId xmlns:a16="http://schemas.microsoft.com/office/drawing/2014/main" id="{5581CF06-F0C4-3C66-A6FC-FFC56EF01F34}"/>
              </a:ext>
            </a:extLst>
          </p:cNvPr>
          <p:cNvGrpSpPr/>
          <p:nvPr/>
        </p:nvGrpSpPr>
        <p:grpSpPr>
          <a:xfrm>
            <a:off x="392742" y="1906791"/>
            <a:ext cx="3017546" cy="1014863"/>
            <a:chOff x="696766" y="1564930"/>
            <a:chExt cx="2263160" cy="761147"/>
          </a:xfrm>
        </p:grpSpPr>
        <p:sp>
          <p:nvSpPr>
            <p:cNvPr id="37" name="Google Shape;222;p17">
              <a:extLst>
                <a:ext uri="{FF2B5EF4-FFF2-40B4-BE49-F238E27FC236}">
                  <a16:creationId xmlns:a16="http://schemas.microsoft.com/office/drawing/2014/main" id="{30AEC789-4BBD-09EB-22B6-57C78C5CBF3D}"/>
                </a:ext>
              </a:extLst>
            </p:cNvPr>
            <p:cNvSpPr txBox="1"/>
            <p:nvPr/>
          </p:nvSpPr>
          <p:spPr>
            <a:xfrm>
              <a:off x="696766" y="1777977"/>
              <a:ext cx="2263160" cy="54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 dirty="0">
                  <a:latin typeface="+mj-lt"/>
                  <a:ea typeface="Roboto"/>
                  <a:cs typeface="Roboto"/>
                  <a:sym typeface="Roboto"/>
                </a:rPr>
                <a:t>E.g. HS GPA, geographic, socioeconomic data</a:t>
              </a:r>
              <a:endParaRPr sz="1600" dirty="0">
                <a:latin typeface="+mj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" name="Google Shape;223;p17">
              <a:extLst>
                <a:ext uri="{FF2B5EF4-FFF2-40B4-BE49-F238E27FC236}">
                  <a16:creationId xmlns:a16="http://schemas.microsoft.com/office/drawing/2014/main" id="{33F8B540-CE67-F63B-DEF5-BC99972913B4}"/>
                </a:ext>
              </a:extLst>
            </p:cNvPr>
            <p:cNvSpPr txBox="1"/>
            <p:nvPr/>
          </p:nvSpPr>
          <p:spPr>
            <a:xfrm>
              <a:off x="861755" y="1564930"/>
              <a:ext cx="1959000" cy="2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 b="1" dirty="0">
                  <a:latin typeface="+mj-lt"/>
                  <a:ea typeface="Fira Sans Extra Condensed SemiBold"/>
                  <a:cs typeface="Fira Sans Extra Condensed SemiBold"/>
                  <a:sym typeface="Fira Sans Extra Condensed SemiBold"/>
                </a:rPr>
                <a:t>Admissions</a:t>
              </a:r>
              <a:endParaRPr sz="2400" b="1" dirty="0">
                <a:latin typeface="+mj-lt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39" name="Google Shape;224;p17">
            <a:extLst>
              <a:ext uri="{FF2B5EF4-FFF2-40B4-BE49-F238E27FC236}">
                <a16:creationId xmlns:a16="http://schemas.microsoft.com/office/drawing/2014/main" id="{9CCE3C2A-A177-4ECE-2B49-40C6E3B3DEA0}"/>
              </a:ext>
            </a:extLst>
          </p:cNvPr>
          <p:cNvGrpSpPr/>
          <p:nvPr/>
        </p:nvGrpSpPr>
        <p:grpSpPr>
          <a:xfrm>
            <a:off x="7766081" y="1888139"/>
            <a:ext cx="3034175" cy="1033133"/>
            <a:chOff x="6109770" y="1491516"/>
            <a:chExt cx="2275631" cy="774850"/>
          </a:xfrm>
        </p:grpSpPr>
        <p:sp>
          <p:nvSpPr>
            <p:cNvPr id="40" name="Google Shape;225;p17">
              <a:extLst>
                <a:ext uri="{FF2B5EF4-FFF2-40B4-BE49-F238E27FC236}">
                  <a16:creationId xmlns:a16="http://schemas.microsoft.com/office/drawing/2014/main" id="{4725FE59-77B3-77C5-802E-3918A1F72875}"/>
                </a:ext>
              </a:extLst>
            </p:cNvPr>
            <p:cNvSpPr txBox="1"/>
            <p:nvPr/>
          </p:nvSpPr>
          <p:spPr>
            <a:xfrm>
              <a:off x="6220910" y="1718266"/>
              <a:ext cx="1959000" cy="54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 dirty="0">
                  <a:latin typeface="+mj-lt"/>
                  <a:ea typeface="Roboto"/>
                  <a:cs typeface="Roboto"/>
                  <a:sym typeface="Roboto"/>
                </a:rPr>
                <a:t>E.g. Fall-to-fall retention</a:t>
              </a:r>
              <a:endParaRPr sz="1600" dirty="0">
                <a:latin typeface="+mj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" name="Google Shape;226;p17">
              <a:extLst>
                <a:ext uri="{FF2B5EF4-FFF2-40B4-BE49-F238E27FC236}">
                  <a16:creationId xmlns:a16="http://schemas.microsoft.com/office/drawing/2014/main" id="{1B3697D9-AD5E-0B07-A6FF-E48A35BBB2FC}"/>
                </a:ext>
              </a:extLst>
            </p:cNvPr>
            <p:cNvSpPr txBox="1"/>
            <p:nvPr/>
          </p:nvSpPr>
          <p:spPr>
            <a:xfrm>
              <a:off x="6109770" y="1491516"/>
              <a:ext cx="2275631" cy="3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2200" b="1" dirty="0">
                  <a:latin typeface="+mj-lt"/>
                  <a:ea typeface="Fira Sans Extra Condensed SemiBold"/>
                  <a:cs typeface="Fira Sans Extra Condensed SemiBold"/>
                  <a:sym typeface="Fira Sans Extra Condensed SemiBold"/>
                </a:rPr>
                <a:t>Enrollment Outcomes</a:t>
              </a:r>
              <a:endParaRPr sz="2200" b="1" dirty="0">
                <a:latin typeface="+mj-lt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3" name="Google Shape;209;p17">
            <a:extLst>
              <a:ext uri="{FF2B5EF4-FFF2-40B4-BE49-F238E27FC236}">
                <a16:creationId xmlns:a16="http://schemas.microsoft.com/office/drawing/2014/main" id="{96D75543-2271-8F7D-9F77-29C15EC9513A}"/>
              </a:ext>
            </a:extLst>
          </p:cNvPr>
          <p:cNvSpPr/>
          <p:nvPr/>
        </p:nvSpPr>
        <p:spPr>
          <a:xfrm>
            <a:off x="4090647" y="4773580"/>
            <a:ext cx="3144000" cy="1344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+mj-lt"/>
            </a:endParaRPr>
          </a:p>
        </p:txBody>
      </p:sp>
      <p:sp>
        <p:nvSpPr>
          <p:cNvPr id="5" name="Google Shape;222;p17">
            <a:extLst>
              <a:ext uri="{FF2B5EF4-FFF2-40B4-BE49-F238E27FC236}">
                <a16:creationId xmlns:a16="http://schemas.microsoft.com/office/drawing/2014/main" id="{7885166C-EA9D-0219-6C84-7D438A386F3C}"/>
              </a:ext>
            </a:extLst>
          </p:cNvPr>
          <p:cNvSpPr txBox="1"/>
          <p:nvPr/>
        </p:nvSpPr>
        <p:spPr>
          <a:xfrm>
            <a:off x="4141777" y="5114774"/>
            <a:ext cx="3017546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dirty="0">
                <a:latin typeface="+mj-lt"/>
                <a:ea typeface="Roboto"/>
                <a:cs typeface="Roboto"/>
                <a:sym typeface="Roboto"/>
              </a:rPr>
              <a:t>Which institution student(s) chose to attend</a:t>
            </a:r>
            <a:endParaRPr sz="1600" dirty="0"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6" name="Google Shape;223;p17">
            <a:extLst>
              <a:ext uri="{FF2B5EF4-FFF2-40B4-BE49-F238E27FC236}">
                <a16:creationId xmlns:a16="http://schemas.microsoft.com/office/drawing/2014/main" id="{856C50D1-B106-A9D6-49D6-21620472BE7A}"/>
              </a:ext>
            </a:extLst>
          </p:cNvPr>
          <p:cNvSpPr txBox="1"/>
          <p:nvPr/>
        </p:nvSpPr>
        <p:spPr>
          <a:xfrm>
            <a:off x="4361762" y="4830711"/>
            <a:ext cx="2611999" cy="3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>
                <a:latin typeface="+mj-lt"/>
                <a:ea typeface="Fira Sans Extra Condensed SemiBold"/>
                <a:cs typeface="Fira Sans Extra Condensed SemiBold"/>
                <a:sym typeface="Fira Sans Extra Condensed SemiBold"/>
              </a:rPr>
              <a:t>Enrollment</a:t>
            </a:r>
            <a:endParaRPr sz="2400" b="1" dirty="0">
              <a:latin typeface="+mj-lt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7" name="Graphic 6" descr="Person wearing sweater">
            <a:extLst>
              <a:ext uri="{FF2B5EF4-FFF2-40B4-BE49-F238E27FC236}">
                <a16:creationId xmlns:a16="http://schemas.microsoft.com/office/drawing/2014/main" id="{92B0B2DE-2587-47F3-4196-07B51FAF42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7968" y="2781991"/>
            <a:ext cx="1154729" cy="164592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0.1|14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0.1|14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2|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2|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2.2|1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2.2|1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0.1|14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Wentworth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31277</TotalTime>
  <Words>696</Words>
  <Application>Microsoft Office PowerPoint</Application>
  <PresentationFormat>Widescreen</PresentationFormat>
  <Paragraphs>177</Paragraphs>
  <Slides>31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Söhne</vt:lpstr>
      <vt:lpstr>Carlito</vt:lpstr>
      <vt:lpstr>Arial</vt:lpstr>
      <vt:lpstr>Source Sans Pro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Sherrin, Steven</cp:lastModifiedBy>
  <cp:revision>20</cp:revision>
  <dcterms:created xsi:type="dcterms:W3CDTF">2023-04-09T21:54:30Z</dcterms:created>
  <dcterms:modified xsi:type="dcterms:W3CDTF">2023-06-01T17:19:55Z</dcterms:modified>
</cp:coreProperties>
</file>